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402" r:id="rId4"/>
    <p:sldId id="409" r:id="rId5"/>
    <p:sldId id="410" r:id="rId6"/>
    <p:sldId id="400" r:id="rId7"/>
    <p:sldId id="259" r:id="rId8"/>
    <p:sldId id="406" r:id="rId9"/>
    <p:sldId id="407" r:id="rId10"/>
    <p:sldId id="412" r:id="rId11"/>
    <p:sldId id="261" r:id="rId12"/>
    <p:sldId id="411" r:id="rId13"/>
    <p:sldId id="413" r:id="rId14"/>
    <p:sldId id="415" r:id="rId15"/>
    <p:sldId id="416" r:id="rId16"/>
    <p:sldId id="421" r:id="rId17"/>
    <p:sldId id="422" r:id="rId18"/>
    <p:sldId id="424" r:id="rId19"/>
    <p:sldId id="417" r:id="rId20"/>
    <p:sldId id="423" r:id="rId21"/>
    <p:sldId id="426" r:id="rId22"/>
    <p:sldId id="425" r:id="rId23"/>
    <p:sldId id="266" r:id="rId24"/>
    <p:sldId id="427" r:id="rId25"/>
    <p:sldId id="433" r:id="rId26"/>
    <p:sldId id="43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72"/>
    <p:restoredTop sz="89084"/>
  </p:normalViewPr>
  <p:slideViewPr>
    <p:cSldViewPr snapToGrid="0" snapToObjects="1">
      <p:cViewPr varScale="1">
        <p:scale>
          <a:sx n="96" d="100"/>
          <a:sy n="96" d="100"/>
        </p:scale>
        <p:origin x="32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12899-BFB2-B44B-9467-1AB713810C93}" type="datetimeFigureOut">
              <a:rPr lang="en-AU" smtClean="0"/>
              <a:t>27/7/22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3600C-87B5-DB49-98DD-F49A6CC008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4980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ussel2.com/ACD/acd-ak_d.htm#daylight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trussel2.com/ACD/acd-ak_s.htm#sunshine" TargetMode="External"/><Relationship Id="rId4" Type="http://schemas.openxmlformats.org/officeDocument/2006/relationships/hyperlink" Target="https://www.trussel2.com/ACD/acd-ak_m.htm#morning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d-ID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Kauno</a:t>
            </a:r>
            <a:r>
              <a:rPr lang="id-ID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d-ID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Kaitora</a:t>
            </a:r>
            <a:r>
              <a:rPr lang="id-ID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d-ID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Kaharuba</a:t>
            </a:r>
            <a:r>
              <a:rPr lang="id-ID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d-ID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Kaharubi</a:t>
            </a:r>
            <a:r>
              <a:rPr lang="id-ID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id-ID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Kaahua</a:t>
            </a:r>
            <a:r>
              <a:rPr lang="id-ID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AU" dirty="0">
                <a:effectLst/>
              </a:rPr>
              <a:t>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92026-FB8B-344E-BE02-3B52951C1707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1951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ɪ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:]</a:t>
            </a:r>
            <a:r>
              <a:rPr lang="en-AU" dirty="0"/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AU" dirty="0"/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[ˈ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i.jə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ˑ]</a:t>
            </a:r>
            <a:r>
              <a:rPr lang="en-AU" dirty="0"/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AU" dirty="0"/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pa.kaʔ.ao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AU" dirty="0"/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i.je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AU" dirty="0"/>
              <a:t> </a:t>
            </a:r>
            <a:endParaRPr lang="en-AU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3600C-87B5-DB49-98DD-F49A6CC00871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9704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ka'ki:h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AU" dirty="0"/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kaʔ.ki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AU" dirty="0"/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AU" dirty="0"/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kaʔ.ki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AU" dirty="0"/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kaʔ.a.kih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AU" dirty="0"/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ŋɑʔ.ŋih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AU" dirty="0"/>
              <a:t> </a:t>
            </a:r>
            <a:endParaRPr lang="en-AU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3600C-87B5-DB49-98DD-F49A6CC00871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924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3600C-87B5-DB49-98DD-F49A6CC00871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3422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hale (</a:t>
            </a:r>
            <a:r>
              <a:rPr lang="en-AU" dirty="0" err="1"/>
              <a:t>Malakoni</a:t>
            </a:r>
            <a:r>
              <a:rPr lang="en-AU" dirty="0"/>
              <a:t>, archaic) ‘</a:t>
            </a:r>
            <a:r>
              <a:rPr lang="en-AU" dirty="0" err="1"/>
              <a:t>jaman</a:t>
            </a:r>
            <a:r>
              <a:rPr lang="en-AU" dirty="0"/>
              <a:t> </a:t>
            </a:r>
            <a:r>
              <a:rPr lang="en-AU" dirty="0" err="1"/>
              <a:t>dulu</a:t>
            </a:r>
            <a:r>
              <a:rPr lang="en-AU" dirty="0"/>
              <a:t>’ Vs </a:t>
            </a:r>
            <a:r>
              <a:rPr lang="en-AU" dirty="0" err="1"/>
              <a:t>kahinu</a:t>
            </a:r>
            <a:r>
              <a:rPr lang="en-AU" dirty="0"/>
              <a:t>̇ (contemporary Enggano)ː </a:t>
            </a:r>
            <a:r>
              <a:rPr lang="en-AU" dirty="0" err="1"/>
              <a:t>dulu</a:t>
            </a:r>
            <a:r>
              <a:rPr lang="en-AU" dirty="0"/>
              <a:t> </a:t>
            </a:r>
          </a:p>
          <a:p>
            <a:endParaRPr lang="en-AU" dirty="0"/>
          </a:p>
          <a:p>
            <a:r>
              <a:rPr lang="en-AU" dirty="0" err="1"/>
              <a:t>pakno</a:t>
            </a:r>
            <a:r>
              <a:rPr lang="en-AU" dirty="0"/>
              <a:t> (</a:t>
            </a:r>
            <a:r>
              <a:rPr lang="en-AU" dirty="0" err="1"/>
              <a:t>Meok</a:t>
            </a:r>
            <a:r>
              <a:rPr lang="en-AU" dirty="0"/>
              <a:t>, Archaic)) ‘</a:t>
            </a:r>
            <a:r>
              <a:rPr lang="en-AU" dirty="0" err="1"/>
              <a:t>memberi</a:t>
            </a:r>
            <a:r>
              <a:rPr lang="en-AU" dirty="0"/>
              <a:t>/</a:t>
            </a:r>
            <a:r>
              <a:rPr lang="en-AU" dirty="0" err="1"/>
              <a:t>ijinan</a:t>
            </a:r>
            <a:r>
              <a:rPr lang="en-AU" dirty="0"/>
              <a:t>’  vs  </a:t>
            </a:r>
            <a:r>
              <a:rPr lang="en-AU" dirty="0" err="1"/>
              <a:t>kipe</a:t>
            </a:r>
            <a:r>
              <a:rPr lang="en-AU" dirty="0"/>
              <a:t>  ‘</a:t>
            </a:r>
            <a:r>
              <a:rPr lang="en-AU" dirty="0" err="1"/>
              <a:t>memberi</a:t>
            </a:r>
            <a:r>
              <a:rPr lang="en-AU" dirty="0"/>
              <a:t>, pe  ‘</a:t>
            </a:r>
            <a:r>
              <a:rPr lang="en-AU" dirty="0" err="1"/>
              <a:t>beri</a:t>
            </a:r>
            <a:r>
              <a:rPr lang="en-AU" dirty="0"/>
              <a:t>’ (contemporary Enggano)</a:t>
            </a:r>
          </a:p>
          <a:p>
            <a:endParaRPr lang="en-AU" dirty="0"/>
          </a:p>
          <a:p>
            <a:r>
              <a:rPr lang="en-AU" dirty="0" err="1"/>
              <a:t>pahoro</a:t>
            </a:r>
            <a:r>
              <a:rPr lang="en-AU" dirty="0"/>
              <a:t> (</a:t>
            </a:r>
            <a:r>
              <a:rPr lang="en-AU" dirty="0" err="1"/>
              <a:t>Meok</a:t>
            </a:r>
            <a:r>
              <a:rPr lang="en-AU" dirty="0"/>
              <a:t>, Archaic)  ‘salah’ vs  </a:t>
            </a:r>
            <a:r>
              <a:rPr lang="en-AU" dirty="0" err="1"/>
              <a:t>karah</a:t>
            </a:r>
            <a:r>
              <a:rPr lang="en-AU" dirty="0"/>
              <a:t>  ‘salah’ (contemporary </a:t>
            </a:r>
            <a:r>
              <a:rPr lang="en-AU" dirty="0" err="1"/>
              <a:t>Enggao</a:t>
            </a:r>
            <a:r>
              <a:rPr lang="en-AU" dirty="0"/>
              <a:t>)  vs.   koro  ‘</a:t>
            </a:r>
            <a:r>
              <a:rPr lang="en-AU" dirty="0" err="1"/>
              <a:t>damai</a:t>
            </a:r>
            <a:r>
              <a:rPr lang="en-AU" dirty="0"/>
              <a:t>’</a:t>
            </a:r>
          </a:p>
          <a:p>
            <a:endParaRPr lang="en-AU" dirty="0"/>
          </a:p>
          <a:p>
            <a:r>
              <a:rPr lang="en-AU" dirty="0" err="1"/>
              <a:t>Iabah</a:t>
            </a:r>
            <a:r>
              <a:rPr lang="en-AU" dirty="0"/>
              <a:t> (Archaic, by Victor) ː </a:t>
            </a:r>
            <a:r>
              <a:rPr lang="en-AU" dirty="0" err="1"/>
              <a:t>kelaparan</a:t>
            </a:r>
            <a:r>
              <a:rPr lang="en-AU" dirty="0"/>
              <a:t> vs kõ (contemporary Enggano) ‘</a:t>
            </a:r>
            <a:r>
              <a:rPr lang="en-AU" dirty="0" err="1"/>
              <a:t>lapar</a:t>
            </a:r>
            <a:r>
              <a:rPr lang="en-AU" dirty="0"/>
              <a:t>’</a:t>
            </a:r>
          </a:p>
          <a:p>
            <a:endParaRPr lang="en-AU" dirty="0"/>
          </a:p>
          <a:p>
            <a:r>
              <a:rPr lang="en-AU" dirty="0" err="1"/>
              <a:t>Aiam</a:t>
            </a:r>
            <a:r>
              <a:rPr lang="en-AU" dirty="0"/>
              <a:t> (</a:t>
            </a:r>
            <a:r>
              <a:rPr lang="en-AU" dirty="0" err="1"/>
              <a:t>Meok</a:t>
            </a:r>
            <a:r>
              <a:rPr lang="en-AU" dirty="0"/>
              <a:t> and others) Vs </a:t>
            </a:r>
            <a:r>
              <a:rPr lang="en-AU" dirty="0" err="1"/>
              <a:t>kiadem</a:t>
            </a:r>
            <a:r>
              <a:rPr lang="en-AU" dirty="0"/>
              <a:t> (</a:t>
            </a:r>
            <a:r>
              <a:rPr lang="en-AU" dirty="0" err="1"/>
              <a:t>Kaana</a:t>
            </a:r>
            <a:r>
              <a:rPr lang="en-AU" dirty="0"/>
              <a:t>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3600C-87B5-DB49-98DD-F49A6CC00871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4003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hale (</a:t>
            </a:r>
            <a:r>
              <a:rPr lang="en-AU" dirty="0" err="1"/>
              <a:t>Malakoni</a:t>
            </a:r>
            <a:r>
              <a:rPr lang="en-AU" dirty="0"/>
              <a:t>, archaic) ‘</a:t>
            </a:r>
            <a:r>
              <a:rPr lang="en-AU" dirty="0" err="1"/>
              <a:t>jaman</a:t>
            </a:r>
            <a:r>
              <a:rPr lang="en-AU" dirty="0"/>
              <a:t> </a:t>
            </a:r>
            <a:r>
              <a:rPr lang="en-AU" dirty="0" err="1"/>
              <a:t>dulu</a:t>
            </a:r>
            <a:r>
              <a:rPr lang="en-AU" dirty="0"/>
              <a:t>’ Vs </a:t>
            </a:r>
            <a:r>
              <a:rPr lang="en-AU" dirty="0" err="1"/>
              <a:t>kahinu</a:t>
            </a:r>
            <a:r>
              <a:rPr lang="en-AU" dirty="0"/>
              <a:t>̇ (contemporary Enggano)ː </a:t>
            </a:r>
            <a:r>
              <a:rPr lang="en-AU" dirty="0" err="1"/>
              <a:t>dulu</a:t>
            </a:r>
            <a:r>
              <a:rPr lang="en-AU" dirty="0"/>
              <a:t> </a:t>
            </a:r>
          </a:p>
          <a:p>
            <a:endParaRPr lang="en-AU" dirty="0"/>
          </a:p>
          <a:p>
            <a:r>
              <a:rPr lang="en-AU" dirty="0" err="1"/>
              <a:t>pakno</a:t>
            </a:r>
            <a:r>
              <a:rPr lang="en-AU" dirty="0"/>
              <a:t> (</a:t>
            </a:r>
            <a:r>
              <a:rPr lang="en-AU" dirty="0" err="1"/>
              <a:t>Meok</a:t>
            </a:r>
            <a:r>
              <a:rPr lang="en-AU" dirty="0"/>
              <a:t>, Archaic)) ‘</a:t>
            </a:r>
            <a:r>
              <a:rPr lang="en-AU" dirty="0" err="1"/>
              <a:t>memberi</a:t>
            </a:r>
            <a:r>
              <a:rPr lang="en-AU" dirty="0"/>
              <a:t>/</a:t>
            </a:r>
            <a:r>
              <a:rPr lang="en-AU" dirty="0" err="1"/>
              <a:t>ijinan</a:t>
            </a:r>
            <a:r>
              <a:rPr lang="en-AU" dirty="0"/>
              <a:t>’  vs  </a:t>
            </a:r>
            <a:r>
              <a:rPr lang="en-AU" dirty="0" err="1"/>
              <a:t>kipe</a:t>
            </a:r>
            <a:r>
              <a:rPr lang="en-AU" dirty="0"/>
              <a:t>  ‘</a:t>
            </a:r>
            <a:r>
              <a:rPr lang="en-AU" dirty="0" err="1"/>
              <a:t>memberi</a:t>
            </a:r>
            <a:r>
              <a:rPr lang="en-AU" dirty="0"/>
              <a:t>, pe  ‘</a:t>
            </a:r>
            <a:r>
              <a:rPr lang="en-AU" dirty="0" err="1"/>
              <a:t>beri</a:t>
            </a:r>
            <a:r>
              <a:rPr lang="en-AU" dirty="0"/>
              <a:t>’ (contemporary Enggano)</a:t>
            </a:r>
          </a:p>
          <a:p>
            <a:endParaRPr lang="en-AU" dirty="0"/>
          </a:p>
          <a:p>
            <a:r>
              <a:rPr lang="en-AU" dirty="0" err="1"/>
              <a:t>pahoro</a:t>
            </a:r>
            <a:r>
              <a:rPr lang="en-AU" dirty="0"/>
              <a:t> (</a:t>
            </a:r>
            <a:r>
              <a:rPr lang="en-AU" dirty="0" err="1"/>
              <a:t>Meok</a:t>
            </a:r>
            <a:r>
              <a:rPr lang="en-AU" dirty="0"/>
              <a:t>, Archaic)  ‘salah’ vs  </a:t>
            </a:r>
            <a:r>
              <a:rPr lang="en-AU" dirty="0" err="1"/>
              <a:t>karah</a:t>
            </a:r>
            <a:r>
              <a:rPr lang="en-AU" dirty="0"/>
              <a:t>  ‘salah’ (contemporary </a:t>
            </a:r>
            <a:r>
              <a:rPr lang="en-AU" dirty="0" err="1"/>
              <a:t>Enggao</a:t>
            </a:r>
            <a:r>
              <a:rPr lang="en-AU" dirty="0"/>
              <a:t>)  vs.   koro  ‘</a:t>
            </a:r>
            <a:r>
              <a:rPr lang="en-AU" dirty="0" err="1"/>
              <a:t>damai</a:t>
            </a:r>
            <a:r>
              <a:rPr lang="en-AU" dirty="0"/>
              <a:t>’</a:t>
            </a:r>
          </a:p>
          <a:p>
            <a:endParaRPr lang="en-AU" dirty="0"/>
          </a:p>
          <a:p>
            <a:r>
              <a:rPr lang="en-AU" dirty="0" err="1"/>
              <a:t>Iabah</a:t>
            </a:r>
            <a:r>
              <a:rPr lang="en-AU" dirty="0"/>
              <a:t> (Archaic, by Victor) ː </a:t>
            </a:r>
            <a:r>
              <a:rPr lang="en-AU" dirty="0" err="1"/>
              <a:t>kelaparan</a:t>
            </a:r>
            <a:r>
              <a:rPr lang="en-AU" dirty="0"/>
              <a:t> vs kõ (contemporary Enggano) ‘</a:t>
            </a:r>
            <a:r>
              <a:rPr lang="en-AU" dirty="0" err="1"/>
              <a:t>lapar</a:t>
            </a:r>
            <a:r>
              <a:rPr lang="en-AU" dirty="0"/>
              <a:t>’</a:t>
            </a:r>
          </a:p>
          <a:p>
            <a:endParaRPr lang="en-AU" dirty="0"/>
          </a:p>
          <a:p>
            <a:r>
              <a:rPr lang="en-AU" dirty="0" err="1"/>
              <a:t>Aiam</a:t>
            </a:r>
            <a:r>
              <a:rPr lang="en-AU" dirty="0"/>
              <a:t> (</a:t>
            </a:r>
            <a:r>
              <a:rPr lang="en-AU" dirty="0" err="1"/>
              <a:t>Meok</a:t>
            </a:r>
            <a:r>
              <a:rPr lang="en-AU" dirty="0"/>
              <a:t> and others) Vs </a:t>
            </a:r>
            <a:r>
              <a:rPr lang="en-AU" dirty="0" err="1"/>
              <a:t>kiadem</a:t>
            </a:r>
            <a:r>
              <a:rPr lang="en-AU" dirty="0"/>
              <a:t> (</a:t>
            </a:r>
            <a:r>
              <a:rPr lang="en-AU" dirty="0" err="1"/>
              <a:t>Kaana</a:t>
            </a:r>
            <a:r>
              <a:rPr lang="en-AU" dirty="0"/>
              <a:t>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3600C-87B5-DB49-98DD-F49A6CC00871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5327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hale (</a:t>
            </a:r>
            <a:r>
              <a:rPr lang="en-AU" dirty="0" err="1"/>
              <a:t>Malakoni</a:t>
            </a:r>
            <a:r>
              <a:rPr lang="en-AU" dirty="0"/>
              <a:t>, archaic) ‘</a:t>
            </a:r>
            <a:r>
              <a:rPr lang="en-AU" dirty="0" err="1"/>
              <a:t>jaman</a:t>
            </a:r>
            <a:r>
              <a:rPr lang="en-AU" dirty="0"/>
              <a:t> </a:t>
            </a:r>
            <a:r>
              <a:rPr lang="en-AU" dirty="0" err="1"/>
              <a:t>dulu</a:t>
            </a:r>
            <a:r>
              <a:rPr lang="en-AU" dirty="0"/>
              <a:t>’ Vs </a:t>
            </a:r>
            <a:r>
              <a:rPr lang="en-AU" dirty="0" err="1"/>
              <a:t>kahinu</a:t>
            </a:r>
            <a:r>
              <a:rPr lang="en-AU" dirty="0"/>
              <a:t>̇ (contemporary Enggano)ː </a:t>
            </a:r>
            <a:r>
              <a:rPr lang="en-AU" dirty="0" err="1"/>
              <a:t>dulu</a:t>
            </a:r>
            <a:r>
              <a:rPr lang="en-AU" dirty="0"/>
              <a:t> </a:t>
            </a:r>
          </a:p>
          <a:p>
            <a:endParaRPr lang="en-AU" dirty="0"/>
          </a:p>
          <a:p>
            <a:r>
              <a:rPr lang="en-AU" dirty="0" err="1"/>
              <a:t>pakno</a:t>
            </a:r>
            <a:r>
              <a:rPr lang="en-AU" dirty="0"/>
              <a:t> (</a:t>
            </a:r>
            <a:r>
              <a:rPr lang="en-AU" dirty="0" err="1"/>
              <a:t>Meok</a:t>
            </a:r>
            <a:r>
              <a:rPr lang="en-AU" dirty="0"/>
              <a:t>, Archaic)) ‘</a:t>
            </a:r>
            <a:r>
              <a:rPr lang="en-AU" dirty="0" err="1"/>
              <a:t>memberi</a:t>
            </a:r>
            <a:r>
              <a:rPr lang="en-AU" dirty="0"/>
              <a:t>/</a:t>
            </a:r>
            <a:r>
              <a:rPr lang="en-AU" dirty="0" err="1"/>
              <a:t>ijinan</a:t>
            </a:r>
            <a:r>
              <a:rPr lang="en-AU" dirty="0"/>
              <a:t>’  vs  </a:t>
            </a:r>
            <a:r>
              <a:rPr lang="en-AU" dirty="0" err="1"/>
              <a:t>kipe</a:t>
            </a:r>
            <a:r>
              <a:rPr lang="en-AU" dirty="0"/>
              <a:t>  ‘</a:t>
            </a:r>
            <a:r>
              <a:rPr lang="en-AU" dirty="0" err="1"/>
              <a:t>memberi</a:t>
            </a:r>
            <a:r>
              <a:rPr lang="en-AU" dirty="0"/>
              <a:t>, pe  ‘</a:t>
            </a:r>
            <a:r>
              <a:rPr lang="en-AU" dirty="0" err="1"/>
              <a:t>beri</a:t>
            </a:r>
            <a:r>
              <a:rPr lang="en-AU" dirty="0"/>
              <a:t>’ (contemporary Enggano)</a:t>
            </a:r>
          </a:p>
          <a:p>
            <a:endParaRPr lang="en-AU" dirty="0"/>
          </a:p>
          <a:p>
            <a:r>
              <a:rPr lang="en-AU" dirty="0" err="1"/>
              <a:t>pahoro</a:t>
            </a:r>
            <a:r>
              <a:rPr lang="en-AU" dirty="0"/>
              <a:t> (</a:t>
            </a:r>
            <a:r>
              <a:rPr lang="en-AU" dirty="0" err="1"/>
              <a:t>Meok</a:t>
            </a:r>
            <a:r>
              <a:rPr lang="en-AU" dirty="0"/>
              <a:t>, Archaic)  ‘salah’ vs  </a:t>
            </a:r>
            <a:r>
              <a:rPr lang="en-AU" dirty="0" err="1"/>
              <a:t>karah</a:t>
            </a:r>
            <a:r>
              <a:rPr lang="en-AU" dirty="0"/>
              <a:t>  ‘salah’ (contemporary </a:t>
            </a:r>
            <a:r>
              <a:rPr lang="en-AU" dirty="0" err="1"/>
              <a:t>Enggao</a:t>
            </a:r>
            <a:r>
              <a:rPr lang="en-AU" dirty="0"/>
              <a:t>)  vs.   koro  ‘</a:t>
            </a:r>
            <a:r>
              <a:rPr lang="en-AU" dirty="0" err="1"/>
              <a:t>damai</a:t>
            </a:r>
            <a:r>
              <a:rPr lang="en-AU" dirty="0"/>
              <a:t>’</a:t>
            </a:r>
          </a:p>
          <a:p>
            <a:endParaRPr lang="en-AU" dirty="0"/>
          </a:p>
          <a:p>
            <a:r>
              <a:rPr lang="en-AU" dirty="0" err="1"/>
              <a:t>Iabah</a:t>
            </a:r>
            <a:r>
              <a:rPr lang="en-AU" dirty="0"/>
              <a:t> (Archaic, by Victor) ː </a:t>
            </a:r>
            <a:r>
              <a:rPr lang="en-AU" dirty="0" err="1"/>
              <a:t>kelaparan</a:t>
            </a:r>
            <a:r>
              <a:rPr lang="en-AU" dirty="0"/>
              <a:t> vs kõ (contemporary Enggano) ‘</a:t>
            </a:r>
            <a:r>
              <a:rPr lang="en-AU" dirty="0" err="1"/>
              <a:t>lapar</a:t>
            </a:r>
            <a:r>
              <a:rPr lang="en-AU" dirty="0"/>
              <a:t>’</a:t>
            </a:r>
          </a:p>
          <a:p>
            <a:endParaRPr lang="en-AU" dirty="0"/>
          </a:p>
          <a:p>
            <a:r>
              <a:rPr lang="en-AU" dirty="0" err="1"/>
              <a:t>Aiam</a:t>
            </a:r>
            <a:r>
              <a:rPr lang="en-AU" dirty="0"/>
              <a:t> (</a:t>
            </a:r>
            <a:r>
              <a:rPr lang="en-AU" dirty="0" err="1"/>
              <a:t>Meok</a:t>
            </a:r>
            <a:r>
              <a:rPr lang="en-AU" dirty="0"/>
              <a:t> and others) Vs </a:t>
            </a:r>
            <a:r>
              <a:rPr lang="en-AU" dirty="0" err="1"/>
              <a:t>kiadem</a:t>
            </a:r>
            <a:r>
              <a:rPr lang="en-AU" dirty="0"/>
              <a:t> (</a:t>
            </a:r>
            <a:r>
              <a:rPr lang="en-AU" dirty="0" err="1"/>
              <a:t>Kaana</a:t>
            </a:r>
            <a:r>
              <a:rPr lang="en-AU" dirty="0"/>
              <a:t>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3600C-87B5-DB49-98DD-F49A6CC00871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81223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hale (</a:t>
            </a:r>
            <a:r>
              <a:rPr lang="en-AU" dirty="0" err="1"/>
              <a:t>Malakoni</a:t>
            </a:r>
            <a:r>
              <a:rPr lang="en-AU" dirty="0"/>
              <a:t>, archaic) ‘</a:t>
            </a:r>
            <a:r>
              <a:rPr lang="en-AU" dirty="0" err="1"/>
              <a:t>jaman</a:t>
            </a:r>
            <a:r>
              <a:rPr lang="en-AU" dirty="0"/>
              <a:t> </a:t>
            </a:r>
            <a:r>
              <a:rPr lang="en-AU" dirty="0" err="1"/>
              <a:t>dulu</a:t>
            </a:r>
            <a:r>
              <a:rPr lang="en-AU" dirty="0"/>
              <a:t>’ Vs </a:t>
            </a:r>
            <a:r>
              <a:rPr lang="en-AU" dirty="0" err="1"/>
              <a:t>kahinu</a:t>
            </a:r>
            <a:r>
              <a:rPr lang="en-AU" dirty="0"/>
              <a:t>̇ (contemporary Enggano)ː </a:t>
            </a:r>
            <a:r>
              <a:rPr lang="en-AU" dirty="0" err="1"/>
              <a:t>dulu</a:t>
            </a:r>
            <a:r>
              <a:rPr lang="en-AU" dirty="0"/>
              <a:t> </a:t>
            </a:r>
          </a:p>
          <a:p>
            <a:endParaRPr lang="en-AU" dirty="0"/>
          </a:p>
          <a:p>
            <a:r>
              <a:rPr lang="en-AU" dirty="0" err="1"/>
              <a:t>pakno</a:t>
            </a:r>
            <a:r>
              <a:rPr lang="en-AU" dirty="0"/>
              <a:t> (</a:t>
            </a:r>
            <a:r>
              <a:rPr lang="en-AU" dirty="0" err="1"/>
              <a:t>Meok</a:t>
            </a:r>
            <a:r>
              <a:rPr lang="en-AU" dirty="0"/>
              <a:t>, Archaic)) ‘</a:t>
            </a:r>
            <a:r>
              <a:rPr lang="en-AU" dirty="0" err="1"/>
              <a:t>memberi</a:t>
            </a:r>
            <a:r>
              <a:rPr lang="en-AU" dirty="0"/>
              <a:t>/</a:t>
            </a:r>
            <a:r>
              <a:rPr lang="en-AU" dirty="0" err="1"/>
              <a:t>ijinan</a:t>
            </a:r>
            <a:r>
              <a:rPr lang="en-AU" dirty="0"/>
              <a:t>’  vs  </a:t>
            </a:r>
            <a:r>
              <a:rPr lang="en-AU" dirty="0" err="1"/>
              <a:t>kipe</a:t>
            </a:r>
            <a:r>
              <a:rPr lang="en-AU" dirty="0"/>
              <a:t>  ‘</a:t>
            </a:r>
            <a:r>
              <a:rPr lang="en-AU" dirty="0" err="1"/>
              <a:t>memberi</a:t>
            </a:r>
            <a:r>
              <a:rPr lang="en-AU" dirty="0"/>
              <a:t>, pe  ‘</a:t>
            </a:r>
            <a:r>
              <a:rPr lang="en-AU" dirty="0" err="1"/>
              <a:t>beri</a:t>
            </a:r>
            <a:r>
              <a:rPr lang="en-AU" dirty="0"/>
              <a:t>’ (contemporary Enggano)</a:t>
            </a:r>
          </a:p>
          <a:p>
            <a:endParaRPr lang="en-AU" dirty="0"/>
          </a:p>
          <a:p>
            <a:r>
              <a:rPr lang="en-AU" dirty="0" err="1"/>
              <a:t>pahoro</a:t>
            </a:r>
            <a:r>
              <a:rPr lang="en-AU" dirty="0"/>
              <a:t> (</a:t>
            </a:r>
            <a:r>
              <a:rPr lang="en-AU" dirty="0" err="1"/>
              <a:t>Meok</a:t>
            </a:r>
            <a:r>
              <a:rPr lang="en-AU" dirty="0"/>
              <a:t>, Archaic)  ‘salah’ vs  </a:t>
            </a:r>
            <a:r>
              <a:rPr lang="en-AU" dirty="0" err="1"/>
              <a:t>karah</a:t>
            </a:r>
            <a:r>
              <a:rPr lang="en-AU" dirty="0"/>
              <a:t>  ‘salah’ (contemporary </a:t>
            </a:r>
            <a:r>
              <a:rPr lang="en-AU" dirty="0" err="1"/>
              <a:t>Enggao</a:t>
            </a:r>
            <a:r>
              <a:rPr lang="en-AU" dirty="0"/>
              <a:t>)  vs.   koro  ‘</a:t>
            </a:r>
            <a:r>
              <a:rPr lang="en-AU" dirty="0" err="1"/>
              <a:t>damai</a:t>
            </a:r>
            <a:r>
              <a:rPr lang="en-AU" dirty="0"/>
              <a:t>’</a:t>
            </a:r>
          </a:p>
          <a:p>
            <a:endParaRPr lang="en-AU" dirty="0"/>
          </a:p>
          <a:p>
            <a:r>
              <a:rPr lang="en-AU" dirty="0" err="1"/>
              <a:t>Iabah</a:t>
            </a:r>
            <a:r>
              <a:rPr lang="en-AU" dirty="0"/>
              <a:t> (Archaic, by Victor) ː </a:t>
            </a:r>
            <a:r>
              <a:rPr lang="en-AU" dirty="0" err="1"/>
              <a:t>kelaparan</a:t>
            </a:r>
            <a:r>
              <a:rPr lang="en-AU" dirty="0"/>
              <a:t> vs kõ (contemporary Enggano) ‘</a:t>
            </a:r>
            <a:r>
              <a:rPr lang="en-AU" dirty="0" err="1"/>
              <a:t>lapar</a:t>
            </a:r>
            <a:r>
              <a:rPr lang="en-AU" dirty="0"/>
              <a:t>’</a:t>
            </a:r>
          </a:p>
          <a:p>
            <a:endParaRPr lang="en-AU" dirty="0"/>
          </a:p>
          <a:p>
            <a:r>
              <a:rPr lang="en-AU" dirty="0" err="1"/>
              <a:t>Aiam</a:t>
            </a:r>
            <a:r>
              <a:rPr lang="en-AU" dirty="0"/>
              <a:t> (</a:t>
            </a:r>
            <a:r>
              <a:rPr lang="en-AU" dirty="0" err="1"/>
              <a:t>Meok</a:t>
            </a:r>
            <a:r>
              <a:rPr lang="en-AU" dirty="0"/>
              <a:t> and others) Vs </a:t>
            </a:r>
            <a:r>
              <a:rPr lang="en-AU" dirty="0" err="1"/>
              <a:t>kiadem</a:t>
            </a:r>
            <a:r>
              <a:rPr lang="en-AU" dirty="0"/>
              <a:t> (</a:t>
            </a:r>
            <a:r>
              <a:rPr lang="en-AU" dirty="0" err="1"/>
              <a:t>Kaana</a:t>
            </a:r>
            <a:r>
              <a:rPr lang="en-AU" dirty="0"/>
              <a:t>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3600C-87B5-DB49-98DD-F49A6CC00871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6148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(a) simplification: the loss of </a:t>
            </a:r>
            <a:r>
              <a:rPr lang="en-AU" dirty="0" err="1"/>
              <a:t>b~m</a:t>
            </a:r>
            <a:r>
              <a:rPr lang="en-AU" dirty="0"/>
              <a:t> alternation, sensitive to the derivational morphology (i.e. stem vs. word distinction). Layers in lexical </a:t>
            </a:r>
            <a:r>
              <a:rPr lang="en-AU" dirty="0" err="1"/>
              <a:t>Moprhology</a:t>
            </a:r>
            <a:r>
              <a:rPr lang="en-AU" dirty="0"/>
              <a:t>. The alternation is sensitive to the knowledge of interna structure of words.</a:t>
            </a:r>
          </a:p>
          <a:p>
            <a:endParaRPr lang="en-AU" dirty="0"/>
          </a:p>
          <a:p>
            <a:r>
              <a:rPr lang="en-AU" dirty="0"/>
              <a:t>(b) generalisation: the nasal forms are acquired as words and therefore stem (X). The internal structure is opaque.</a:t>
            </a:r>
          </a:p>
          <a:p>
            <a:endParaRPr lang="en-AU" dirty="0"/>
          </a:p>
          <a:p>
            <a:r>
              <a:rPr lang="en-AU" dirty="0"/>
              <a:t>(b) Syntax to morphology path of </a:t>
            </a:r>
            <a:r>
              <a:rPr lang="en-AU" dirty="0" err="1"/>
              <a:t>gramaticalisation</a:t>
            </a:r>
            <a:r>
              <a:rPr lang="en-AU" dirty="0"/>
              <a:t>: </a:t>
            </a:r>
            <a:r>
              <a:rPr lang="en-AU" dirty="0" err="1"/>
              <a:t>Givon’s</a:t>
            </a:r>
            <a:r>
              <a:rPr lang="en-AU" dirty="0"/>
              <a:t> idea of yesterday syntax is today’s morphology.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3600C-87B5-DB49-98DD-F49A6CC00871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554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3600C-87B5-DB49-98DD-F49A6CC00871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2326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Size</a:t>
            </a:r>
            <a:r>
              <a:rPr lang="en-US" baseline="0" dirty="0"/>
              <a:t> of the island,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DF997-1EB9-8F48-9787-51538B2ACC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93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92026-FB8B-344E-BE02-3B52951C1707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6614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/>
              <a:t>Banjarsari</a:t>
            </a:r>
            <a:r>
              <a:rPr lang="en-AU" dirty="0"/>
              <a:t>: 190+95= 285</a:t>
            </a:r>
          </a:p>
          <a:p>
            <a:r>
              <a:rPr lang="en-AU" dirty="0"/>
              <a:t>Total: 930+283=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3600C-87B5-DB49-98DD-F49A6CC00871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3467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Christianity first</a:t>
            </a:r>
          </a:p>
          <a:p>
            <a:r>
              <a:rPr lang="en-AU" dirty="0"/>
              <a:t>Islam, only recently.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3600C-87B5-DB49-98DD-F49A6CC00871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7317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sudah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(&lt;*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en-AU" dirty="0" err="1"/>
              <a:t>ʉhʉr</a:t>
            </a:r>
            <a:r>
              <a:rPr lang="en-AU" dirty="0"/>
              <a:t> = </a:t>
            </a:r>
            <a:r>
              <a:rPr lang="en-AU" dirty="0" err="1"/>
              <a:t>selesai</a:t>
            </a:r>
            <a:endParaRPr lang="en-A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hoduhur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AU" dirty="0"/>
              <a:t> 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hʊ.dʉ.hʉd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AU" dirty="0"/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ə.də̆u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̯.ˈ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əˑd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AU" dirty="0"/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a.bəh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AU" dirty="0"/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hə.dʉ.hʉd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AU" dirty="0"/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a.bəh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AU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3600C-87B5-DB49-98DD-F49A6CC00871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7317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næn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AU" dirty="0"/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naj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AU" dirty="0"/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[ˈ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naʲ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AU" dirty="0"/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ɛ.na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AU" dirty="0"/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ə.mak.neʰ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AU" dirty="0"/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ə.mak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AU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3600C-87B5-DB49-98DD-F49A6CC00871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3023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poh.man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AU" dirty="0"/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paʊh.man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AU" dirty="0"/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[ˈ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paʰ.o.mãn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AU" dirty="0"/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poh.man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AU" dirty="0"/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ma.u.man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AU" dirty="0"/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paʰ.man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AU" dirty="0"/>
              <a:t> </a:t>
            </a:r>
          </a:p>
          <a:p>
            <a:endParaRPr lang="en-AU" dirty="0"/>
          </a:p>
          <a:p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mu'o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:]</a:t>
            </a:r>
            <a:r>
              <a:rPr lang="en-AU" dirty="0"/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[mũːo]</a:t>
            </a:r>
            <a:r>
              <a:rPr lang="en-AU" dirty="0"/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̆.ˈ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ŋo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ˑ]</a:t>
            </a:r>
            <a:r>
              <a:rPr lang="en-AU" dirty="0"/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mũ.o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̃]</a:t>
            </a:r>
            <a:r>
              <a:rPr lang="en-AU" dirty="0"/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bu.ŋo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̃]</a:t>
            </a:r>
            <a:r>
              <a:rPr lang="en-AU" dirty="0"/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m̃u.ŋɔ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AU" dirty="0"/>
              <a:t> </a:t>
            </a:r>
          </a:p>
          <a:p>
            <a:r>
              <a:rPr lang="en-AU" dirty="0"/>
              <a:t>*</a:t>
            </a:r>
            <a:r>
              <a:rPr lang="en-AU" dirty="0" err="1"/>
              <a:t>siaŋ</a:t>
            </a:r>
            <a:r>
              <a:rPr lang="en-AU" dirty="0"/>
              <a:t> </a:t>
            </a:r>
            <a:r>
              <a:rPr lang="en-AU" u="sng" dirty="0">
                <a:hlinkClick r:id="rId3"/>
              </a:rPr>
              <a:t>daylight; </a:t>
            </a:r>
            <a:r>
              <a:rPr lang="en-AU" u="sng" dirty="0">
                <a:hlinkClick r:id="rId4"/>
              </a:rPr>
              <a:t>morning </a:t>
            </a:r>
            <a:r>
              <a:rPr lang="en-AU" u="sng" dirty="0">
                <a:hlinkClick r:id="rId5"/>
              </a:rPr>
              <a:t>sunshine</a:t>
            </a:r>
            <a:r>
              <a:rPr lang="en-AU" u="sng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3600C-87B5-DB49-98DD-F49A6CC00871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1214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AE557-9766-36C6-8496-F1718D4C3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CB82A6-8E65-5704-5FA2-303B3C5099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323E0-3DAA-C0A7-E1A7-4DD695BD7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3137-A83C-F441-AD7D-4B0B8E34E6DB}" type="datetimeFigureOut">
              <a:rPr lang="en-AU" smtClean="0"/>
              <a:t>27/7/22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346FF-00AE-32CE-A650-C1DDAA2C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140C9-4ABA-55E6-0438-D7ABFC59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9930-04D0-5645-B19C-901A0A32290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8562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0759B-4705-4A02-B963-8C7ADE8E8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AFF67A-4AC7-EEC1-0DD8-83DAB4F81B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D3653-F00F-0A20-0AFD-4EE5E7539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3137-A83C-F441-AD7D-4B0B8E34E6DB}" type="datetimeFigureOut">
              <a:rPr lang="en-AU" smtClean="0"/>
              <a:t>27/7/22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64F53-A3A4-DC3A-6FBF-9404A3C49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61DB0-62E1-9642-FF9B-BFC153888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9930-04D0-5645-B19C-901A0A32290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5014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1E3DB5-DDC8-5D30-CA40-07F5035BD4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CA2C32-B9DE-5A56-B855-A8D98E1862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FF7BE-E0FA-D3D2-CEF1-3F46BCB25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3137-A83C-F441-AD7D-4B0B8E34E6DB}" type="datetimeFigureOut">
              <a:rPr lang="en-AU" smtClean="0"/>
              <a:t>27/7/22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BBF42-D97A-434B-CD7B-BB7B6EC00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E5B9C-36A5-64D7-AE28-92199234D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9930-04D0-5645-B19C-901A0A32290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880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9ABCC-8C56-8024-A119-1411976A1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3574C-8EB4-0B9A-F802-C429F02B8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EA48D-C42F-EF88-9579-73183EDD2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3137-A83C-F441-AD7D-4B0B8E34E6DB}" type="datetimeFigureOut">
              <a:rPr lang="en-AU" smtClean="0"/>
              <a:t>27/7/22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27118-6AB1-4D67-8134-49845D1E8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BB037-024F-1DC6-71A4-725654183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9930-04D0-5645-B19C-901A0A32290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1923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7C37E-DB80-0CA8-92C2-D602E4687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E856D1-7204-4751-AC0E-5ABEE1AB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4A0E3-9117-17AA-ECE2-3C0D95A2C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3137-A83C-F441-AD7D-4B0B8E34E6DB}" type="datetimeFigureOut">
              <a:rPr lang="en-AU" smtClean="0"/>
              <a:t>27/7/22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3BCB3-E3E1-CC77-E504-13B34AAB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404FB-BF0E-DFEA-A89A-C87E0FABC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9930-04D0-5645-B19C-901A0A32290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896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6E864-CDBB-1A17-27C5-3ACE842A4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B35AD-0729-689E-0E2D-EAB9BB0E8F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A78F60-398F-4B6E-A0EA-220BDEAEA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B0C970-EF31-89AD-1BA7-A1EE0881B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3137-A83C-F441-AD7D-4B0B8E34E6DB}" type="datetimeFigureOut">
              <a:rPr lang="en-AU" smtClean="0"/>
              <a:t>27/7/22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8F9825-2941-F123-562F-369A6F7E0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E85A5-9631-4235-196A-64386751A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9930-04D0-5645-B19C-901A0A32290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5029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834E9-D35D-A25D-D0FB-6A5CDCD1F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D7E33C-A6A4-8D0E-F234-159838266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7AB6EE-3634-B74E-11A9-F6F4BBB49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7E73FC-D08A-816A-055E-48E327E3A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63120D-FCEE-51FB-B379-00D7C8DFD3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E8A976-8BE5-02E8-7F2E-91D5D9D0F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3137-A83C-F441-AD7D-4B0B8E34E6DB}" type="datetimeFigureOut">
              <a:rPr lang="en-AU" smtClean="0"/>
              <a:t>27/7/22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D7D0EF-4D8E-B849-4546-ED2FF9688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F9905C-F51C-9A3A-6FD6-524E5A2AB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9930-04D0-5645-B19C-901A0A32290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981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668C5-3532-4F55-7D2D-733C89B43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60D800-FA6F-2C1E-C02C-554A9206E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3137-A83C-F441-AD7D-4B0B8E34E6DB}" type="datetimeFigureOut">
              <a:rPr lang="en-AU" smtClean="0"/>
              <a:t>27/7/22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9011D3-B815-2018-EF14-C6F2C2C07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77B31-E2F1-337F-F5E2-25BEC39A4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9930-04D0-5645-B19C-901A0A32290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2449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12A487-1688-D886-2CFE-FED4C4C94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3137-A83C-F441-AD7D-4B0B8E34E6DB}" type="datetimeFigureOut">
              <a:rPr lang="en-AU" smtClean="0"/>
              <a:t>27/7/22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0B5582-8961-5847-3046-64039299F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9B606-F63F-BA02-F07E-D7C8B687E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9930-04D0-5645-B19C-901A0A32290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0136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3AB83-E21A-0BC9-1F1E-0536467A6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82776-E481-C45D-7BBB-E763341CA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348D15-04B8-3B9C-5D41-72BB81A12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AFF40-1CD0-BF94-F32A-169B304C3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3137-A83C-F441-AD7D-4B0B8E34E6DB}" type="datetimeFigureOut">
              <a:rPr lang="en-AU" smtClean="0"/>
              <a:t>27/7/22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4F7503-B33F-2B1F-F907-992002F25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F157F-71DD-0366-B51D-4E78AA30C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9930-04D0-5645-B19C-901A0A32290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1431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C3AB9-A901-B228-24ED-3D9AB838A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5D0475-9F15-F304-F39F-33C21DC5E2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E4EF76-5182-614D-F63A-5F5D437F7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56A0A-C003-86CE-CE85-658BD5B1D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3137-A83C-F441-AD7D-4B0B8E34E6DB}" type="datetimeFigureOut">
              <a:rPr lang="en-AU" smtClean="0"/>
              <a:t>27/7/22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C1912-02C3-8535-5BEA-C9D0DA131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EE222-3F40-0F47-5AB6-B4C6DB956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9930-04D0-5645-B19C-901A0A32290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2154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C432D0-7BB2-7490-F1A4-FEFCEFA36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490EB-FA14-AC09-768F-A66186D89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09A65-F052-5F34-C9C9-A5DC42A490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83137-A83C-F441-AD7D-4B0B8E34E6DB}" type="datetimeFigureOut">
              <a:rPr lang="en-AU" smtClean="0"/>
              <a:t>27/7/22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62CFB-5B11-1E50-7ECA-1EEDFA43A8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2C0D3-5F30-B7F1-32C9-EDF2677874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D9930-04D0-5645-B19C-901A0A32290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9486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18.pn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notesSlide" Target="../notesSlides/notesSlide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slideLayout" Target="../slideLayouts/slideLayout2.xml"/><Relationship Id="rId5" Type="http://schemas.microsoft.com/office/2007/relationships/media" Target="../media/media3.wav"/><Relationship Id="rId10" Type="http://schemas.openxmlformats.org/officeDocument/2006/relationships/audio" Target="../media/media5.wav"/><Relationship Id="rId4" Type="http://schemas.openxmlformats.org/officeDocument/2006/relationships/audio" Target="../media/media2.wav"/><Relationship Id="rId9" Type="http://schemas.microsoft.com/office/2007/relationships/media" Target="../media/media5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7.wav"/><Relationship Id="rId7" Type="http://schemas.openxmlformats.org/officeDocument/2006/relationships/image" Target="../media/image18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wav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4DF0F-31E4-A533-0B3D-A2EA887BCB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58800"/>
            <a:ext cx="11979123" cy="2697162"/>
          </a:xfrm>
        </p:spPr>
        <p:txBody>
          <a:bodyPr>
            <a:normAutofit/>
          </a:bodyPr>
          <a:lstStyle/>
          <a:p>
            <a:r>
              <a:rPr lang="en-AU" sz="4400" dirty="0"/>
              <a:t>Socio-cultural-historical aspects of </a:t>
            </a:r>
            <a:br>
              <a:rPr lang="en-AU" sz="4400" dirty="0"/>
            </a:br>
            <a:r>
              <a:rPr lang="en-AU" sz="4400" dirty="0"/>
              <a:t>Enggano linguistic variations:  </a:t>
            </a:r>
            <a:br>
              <a:rPr lang="en-AU" dirty="0"/>
            </a:br>
            <a:r>
              <a:rPr lang="en-AU" sz="4400" dirty="0"/>
              <a:t>a preliminary observation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7E50B2-F3CE-8818-F3EC-8A2FB56D7A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72971"/>
            <a:ext cx="9144000" cy="1655762"/>
          </a:xfr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60435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1455E-87C1-BE74-3711-2DE755638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6458"/>
            <a:ext cx="10515600" cy="1325563"/>
          </a:xfrm>
        </p:spPr>
        <p:txBody>
          <a:bodyPr/>
          <a:lstStyle/>
          <a:p>
            <a:pPr algn="ctr"/>
            <a:r>
              <a:rPr lang="en-AU" dirty="0"/>
              <a:t>Enggano linguistic variations</a:t>
            </a:r>
          </a:p>
        </p:txBody>
      </p:sp>
    </p:spTree>
    <p:extLst>
      <p:ext uri="{BB962C8B-B14F-4D97-AF65-F5344CB8AC3E}">
        <p14:creationId xmlns:p14="http://schemas.microsoft.com/office/powerpoint/2010/main" val="3948070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BC38C-5389-CA20-8A72-AE0021511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 &amp;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3696A-DBBE-13CF-B3A5-DB03E7430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13400" cy="3948642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Multiple methods</a:t>
            </a:r>
          </a:p>
          <a:p>
            <a:r>
              <a:rPr lang="en-AU" dirty="0"/>
              <a:t>Swadesh list: lexical and phonetic variations</a:t>
            </a:r>
          </a:p>
          <a:p>
            <a:r>
              <a:rPr lang="en-AU" dirty="0"/>
              <a:t>Subjective reporting (by language consultants)</a:t>
            </a:r>
          </a:p>
          <a:p>
            <a:r>
              <a:rPr lang="en-AU" dirty="0"/>
              <a:t>Ethnography </a:t>
            </a:r>
          </a:p>
          <a:p>
            <a:r>
              <a:rPr lang="en-AU" dirty="0"/>
              <a:t>Enggano corpus: natural language use</a:t>
            </a:r>
          </a:p>
        </p:txBody>
      </p:sp>
    </p:spTree>
    <p:extLst>
      <p:ext uri="{BB962C8B-B14F-4D97-AF65-F5344CB8AC3E}">
        <p14:creationId xmlns:p14="http://schemas.microsoft.com/office/powerpoint/2010/main" val="2026466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7452-2A34-7E7C-BB18-2BFE57EF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33" y="18255"/>
            <a:ext cx="10593299" cy="1014678"/>
          </a:xfrm>
        </p:spPr>
        <p:txBody>
          <a:bodyPr/>
          <a:lstStyle/>
          <a:p>
            <a:r>
              <a:rPr lang="en-AU" dirty="0"/>
              <a:t>Lexical and phonetic variations: an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AB6BE-0422-C7B6-68E8-CBB1D4CC0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5364" y="1214846"/>
            <a:ext cx="5251700" cy="51720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/>
              <a:t>Overlapping, no clear converging isoglosses for each item: </a:t>
            </a:r>
            <a:br>
              <a:rPr lang="en-AU" dirty="0"/>
            </a:br>
            <a:r>
              <a:rPr lang="en-AU" dirty="0"/>
              <a:t>limited data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Tentatively ‘three’ dialectal variations on the basis of clustering of (dis)similar lexical and phonetic variations</a:t>
            </a:r>
          </a:p>
          <a:p>
            <a:r>
              <a:rPr lang="en-AU" dirty="0"/>
              <a:t>Northern Enggano: </a:t>
            </a:r>
            <a:r>
              <a:rPr lang="en-AU" dirty="0" err="1"/>
              <a:t>Banjarsari</a:t>
            </a:r>
            <a:endParaRPr lang="en-AU" dirty="0"/>
          </a:p>
          <a:p>
            <a:r>
              <a:rPr lang="en-AU" dirty="0"/>
              <a:t>Central Enggano: </a:t>
            </a:r>
            <a:br>
              <a:rPr lang="en-AU" dirty="0"/>
            </a:br>
            <a:r>
              <a:rPr lang="en-AU" dirty="0" err="1"/>
              <a:t>Meok-Apoho</a:t>
            </a:r>
            <a:endParaRPr lang="en-AU" dirty="0"/>
          </a:p>
          <a:p>
            <a:r>
              <a:rPr lang="en-AU" dirty="0"/>
              <a:t>Southern Enggano:</a:t>
            </a:r>
            <a:br>
              <a:rPr lang="en-AU" dirty="0"/>
            </a:br>
            <a:r>
              <a:rPr lang="en-AU" dirty="0" err="1"/>
              <a:t>Melakoni-Kaana-Kahyapu</a:t>
            </a:r>
            <a:endParaRPr lang="en-AU" dirty="0"/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366DC7-9B47-6933-3FAD-3E621AC82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032932"/>
            <a:ext cx="4478437" cy="5621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B474A5-47EF-214F-91DE-2E7F446BE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6" y="1589337"/>
            <a:ext cx="6591725" cy="493321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75B858A-1D42-101F-E4CA-135D69530590}"/>
              </a:ext>
            </a:extLst>
          </p:cNvPr>
          <p:cNvSpPr/>
          <p:nvPr/>
        </p:nvSpPr>
        <p:spPr>
          <a:xfrm rot="20000907">
            <a:off x="1329887" y="1944714"/>
            <a:ext cx="1321613" cy="821490"/>
          </a:xfrm>
          <a:prstGeom prst="ellipse">
            <a:avLst/>
          </a:prstGeom>
          <a:solidFill>
            <a:srgbClr val="FF0000">
              <a:alpha val="8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ADDDCA3-2B23-6338-BD1C-FCAAA702020A}"/>
              </a:ext>
            </a:extLst>
          </p:cNvPr>
          <p:cNvSpPr/>
          <p:nvPr/>
        </p:nvSpPr>
        <p:spPr>
          <a:xfrm rot="19723749">
            <a:off x="2932427" y="2625929"/>
            <a:ext cx="1235538" cy="831041"/>
          </a:xfrm>
          <a:prstGeom prst="ellipse">
            <a:avLst/>
          </a:prstGeom>
          <a:solidFill>
            <a:srgbClr val="0000FF">
              <a:alpha val="8000"/>
            </a:srgb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E6C640F-C881-0854-74C0-BB8F1C587842}"/>
              </a:ext>
            </a:extLst>
          </p:cNvPr>
          <p:cNvSpPr/>
          <p:nvPr/>
        </p:nvSpPr>
        <p:spPr>
          <a:xfrm rot="1846286">
            <a:off x="3734666" y="3349216"/>
            <a:ext cx="2588257" cy="1270849"/>
          </a:xfrm>
          <a:prstGeom prst="ellipse">
            <a:avLst/>
          </a:prstGeom>
          <a:solidFill>
            <a:srgbClr val="FFFF00">
              <a:alpha val="36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77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E304D-CE81-5881-1722-B836232CF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15370"/>
            <a:ext cx="10515600" cy="1325563"/>
          </a:xfrm>
        </p:spPr>
        <p:txBody>
          <a:bodyPr/>
          <a:lstStyle/>
          <a:p>
            <a:r>
              <a:rPr lang="en-AU" dirty="0"/>
              <a:t>Lexical and phonetic variations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B740C-CEE9-308C-7BCE-2862EB380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0933"/>
            <a:ext cx="10515600" cy="4636030"/>
          </a:xfrm>
        </p:spPr>
        <p:txBody>
          <a:bodyPr>
            <a:normAutofit lnSpcReduction="10000"/>
          </a:bodyPr>
          <a:lstStyle/>
          <a:p>
            <a:r>
              <a:rPr lang="en-AU" dirty="0"/>
              <a:t>Overlapping, no clear converging isoglosses for each item: </a:t>
            </a:r>
            <a:br>
              <a:rPr lang="en-AU" dirty="0"/>
            </a:br>
            <a:r>
              <a:rPr lang="en-AU" dirty="0"/>
              <a:t>limited data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b="1" dirty="0"/>
              <a:t>Lexical item: ‘already’ (PAN/PMP *</a:t>
            </a:r>
            <a:r>
              <a:rPr lang="en-AU" b="1" dirty="0" err="1"/>
              <a:t>na</a:t>
            </a:r>
            <a:r>
              <a:rPr lang="en-AU" b="1" dirty="0"/>
              <a:t>)</a:t>
            </a:r>
          </a:p>
          <a:p>
            <a:r>
              <a:rPr lang="en-AU" dirty="0"/>
              <a:t>Northern Enggano: </a:t>
            </a:r>
            <a:r>
              <a:rPr lang="en-AU" dirty="0" err="1"/>
              <a:t>Banjarsari</a:t>
            </a:r>
            <a:r>
              <a:rPr lang="en-AU" dirty="0"/>
              <a:t> 		:  [</a:t>
            </a:r>
            <a:r>
              <a:rPr lang="en-AU" dirty="0" err="1"/>
              <a:t>h</a:t>
            </a:r>
            <a:r>
              <a:rPr lang="en-AU" dirty="0" err="1">
                <a:highlight>
                  <a:srgbClr val="C0C0C0"/>
                </a:highlight>
              </a:rPr>
              <a:t>o</a:t>
            </a:r>
            <a:r>
              <a:rPr lang="en-AU" dirty="0" err="1"/>
              <a:t>d</a:t>
            </a:r>
            <a:r>
              <a:rPr lang="en-AU" dirty="0" err="1">
                <a:highlight>
                  <a:srgbClr val="00FFFF"/>
                </a:highlight>
              </a:rPr>
              <a:t>u</a:t>
            </a:r>
            <a:r>
              <a:rPr lang="en-AU" dirty="0" err="1"/>
              <a:t>hu</a:t>
            </a:r>
            <a:r>
              <a:rPr lang="en-AU" dirty="0" err="1">
                <a:highlight>
                  <a:srgbClr val="00FF00"/>
                </a:highlight>
              </a:rPr>
              <a:t>r</a:t>
            </a:r>
            <a:r>
              <a:rPr lang="en-AU" dirty="0"/>
              <a:t>] </a:t>
            </a:r>
          </a:p>
          <a:p>
            <a:r>
              <a:rPr lang="en-AU" dirty="0"/>
              <a:t>Central Enggano: 							</a:t>
            </a:r>
            <a:br>
              <a:rPr lang="en-AU" dirty="0"/>
            </a:br>
            <a:r>
              <a:rPr lang="en-AU" dirty="0" err="1"/>
              <a:t>Meok-Apoho</a:t>
            </a:r>
            <a:r>
              <a:rPr lang="en-AU" dirty="0"/>
              <a:t> 					:  [</a:t>
            </a:r>
            <a:r>
              <a:rPr lang="en-AU" dirty="0" err="1"/>
              <a:t>h</a:t>
            </a:r>
            <a:r>
              <a:rPr lang="en-AU" dirty="0" err="1">
                <a:highlight>
                  <a:srgbClr val="C0C0C0"/>
                </a:highlight>
              </a:rPr>
              <a:t>ʊ</a:t>
            </a:r>
            <a:r>
              <a:rPr lang="en-AU" dirty="0" err="1"/>
              <a:t>d</a:t>
            </a:r>
            <a:r>
              <a:rPr lang="en-AU" dirty="0" err="1">
                <a:highlight>
                  <a:srgbClr val="00FFFF"/>
                </a:highlight>
              </a:rPr>
              <a:t>ʉ</a:t>
            </a:r>
            <a:r>
              <a:rPr lang="en-AU" dirty="0" err="1"/>
              <a:t>hʉ</a:t>
            </a:r>
            <a:r>
              <a:rPr lang="en-AU" dirty="0" err="1">
                <a:highlight>
                  <a:srgbClr val="00FF00"/>
                </a:highlight>
              </a:rPr>
              <a:t>d</a:t>
            </a:r>
            <a:r>
              <a:rPr lang="en-AU" dirty="0"/>
              <a:t>]</a:t>
            </a:r>
          </a:p>
          <a:p>
            <a:r>
              <a:rPr lang="en-AU" dirty="0"/>
              <a:t>Southern Enggano:</a:t>
            </a:r>
            <a:br>
              <a:rPr lang="en-AU" dirty="0"/>
            </a:br>
            <a:r>
              <a:rPr lang="en-AU" dirty="0"/>
              <a:t> 	</a:t>
            </a:r>
            <a:r>
              <a:rPr lang="en-AU" dirty="0" err="1"/>
              <a:t>Melakoni</a:t>
            </a:r>
            <a:r>
              <a:rPr lang="en-AU" dirty="0"/>
              <a:t> 					:  </a:t>
            </a:r>
            <a:r>
              <a:rPr lang="en-AU" dirty="0">
                <a:highlight>
                  <a:srgbClr val="FFFF00"/>
                </a:highlight>
              </a:rPr>
              <a:t>[</a:t>
            </a:r>
            <a:r>
              <a:rPr lang="en-AU" dirty="0" err="1">
                <a:highlight>
                  <a:srgbClr val="FFFF00"/>
                </a:highlight>
              </a:rPr>
              <a:t>abəh</a:t>
            </a:r>
            <a:r>
              <a:rPr lang="en-AU" dirty="0">
                <a:highlight>
                  <a:srgbClr val="FFFF00"/>
                </a:highlight>
              </a:rPr>
              <a:t>] </a:t>
            </a:r>
            <a:br>
              <a:rPr lang="en-AU" dirty="0"/>
            </a:br>
            <a:r>
              <a:rPr lang="en-AU" dirty="0"/>
              <a:t> 	</a:t>
            </a:r>
            <a:r>
              <a:rPr lang="en-AU" dirty="0" err="1"/>
              <a:t>Kaana</a:t>
            </a:r>
            <a:r>
              <a:rPr lang="en-AU" dirty="0"/>
              <a:t> 					:  [</a:t>
            </a:r>
            <a:r>
              <a:rPr lang="en-AU" dirty="0" err="1"/>
              <a:t>h</a:t>
            </a:r>
            <a:r>
              <a:rPr lang="en-AU" dirty="0" err="1">
                <a:highlight>
                  <a:srgbClr val="C0C0C0"/>
                </a:highlight>
              </a:rPr>
              <a:t>ə</a:t>
            </a:r>
            <a:r>
              <a:rPr lang="en-AU" dirty="0" err="1"/>
              <a:t>d</a:t>
            </a:r>
            <a:r>
              <a:rPr lang="en-AU" dirty="0" err="1">
                <a:highlight>
                  <a:srgbClr val="00FFFF"/>
                </a:highlight>
              </a:rPr>
              <a:t>ʉ</a:t>
            </a:r>
            <a:r>
              <a:rPr lang="en-AU" dirty="0" err="1"/>
              <a:t>hʉ</a:t>
            </a:r>
            <a:r>
              <a:rPr lang="en-AU" dirty="0" err="1">
                <a:highlight>
                  <a:srgbClr val="00FF00"/>
                </a:highlight>
              </a:rPr>
              <a:t>d</a:t>
            </a:r>
            <a:r>
              <a:rPr lang="en-AU" dirty="0"/>
              <a:t>]</a:t>
            </a:r>
            <a:br>
              <a:rPr lang="en-AU" dirty="0"/>
            </a:br>
            <a:r>
              <a:rPr lang="en-AU" dirty="0"/>
              <a:t> 	</a:t>
            </a:r>
            <a:r>
              <a:rPr lang="en-AU" dirty="0" err="1"/>
              <a:t>Kahyapu</a:t>
            </a:r>
            <a:r>
              <a:rPr lang="en-AU" dirty="0"/>
              <a:t> 			 		:  </a:t>
            </a:r>
            <a:r>
              <a:rPr lang="en-AU" dirty="0">
                <a:highlight>
                  <a:srgbClr val="FFFF00"/>
                </a:highlight>
              </a:rPr>
              <a:t>[</a:t>
            </a:r>
            <a:r>
              <a:rPr lang="en-AU" dirty="0" err="1">
                <a:highlight>
                  <a:srgbClr val="FFFF00"/>
                </a:highlight>
              </a:rPr>
              <a:t>abəh</a:t>
            </a:r>
            <a:r>
              <a:rPr lang="en-AU" dirty="0">
                <a:highlight>
                  <a:srgbClr val="FFFF00"/>
                </a:highlight>
              </a:rPr>
              <a:t>]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45604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E304D-CE81-5881-1722-B836232CF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15370"/>
            <a:ext cx="10515600" cy="1325563"/>
          </a:xfrm>
        </p:spPr>
        <p:txBody>
          <a:bodyPr/>
          <a:lstStyle/>
          <a:p>
            <a:r>
              <a:rPr lang="en-AU" dirty="0"/>
              <a:t>Lexical and phonetic variations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B740C-CEE9-308C-7BCE-2862EB380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0933"/>
            <a:ext cx="10515600" cy="46360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b="1" dirty="0"/>
              <a:t>Lexical item: ‘mother’ (PAN/PWMP  *</a:t>
            </a:r>
            <a:r>
              <a:rPr lang="en-AU" b="1" dirty="0" err="1"/>
              <a:t>ina</a:t>
            </a:r>
            <a:r>
              <a:rPr lang="en-AU" b="1" dirty="0"/>
              <a:t>)</a:t>
            </a:r>
            <a:br>
              <a:rPr lang="en-AU" b="1" dirty="0"/>
            </a:br>
            <a:r>
              <a:rPr lang="en-AU" dirty="0">
                <a:solidFill>
                  <a:srgbClr val="0432FF"/>
                </a:solidFill>
              </a:rPr>
              <a:t>loan words in </a:t>
            </a:r>
            <a:r>
              <a:rPr lang="en-AU" dirty="0" err="1">
                <a:solidFill>
                  <a:srgbClr val="0432FF"/>
                </a:solidFill>
              </a:rPr>
              <a:t>Kaana</a:t>
            </a:r>
            <a:r>
              <a:rPr lang="en-AU" dirty="0">
                <a:solidFill>
                  <a:srgbClr val="0432FF"/>
                </a:solidFill>
              </a:rPr>
              <a:t> and </a:t>
            </a:r>
            <a:r>
              <a:rPr lang="en-AU" dirty="0" err="1">
                <a:solidFill>
                  <a:srgbClr val="0432FF"/>
                </a:solidFill>
              </a:rPr>
              <a:t>Kahyapu</a:t>
            </a:r>
            <a:r>
              <a:rPr lang="en-AU" dirty="0">
                <a:solidFill>
                  <a:srgbClr val="0432FF"/>
                </a:solidFill>
              </a:rPr>
              <a:t> varieties</a:t>
            </a:r>
            <a:br>
              <a:rPr lang="en-AU" b="1" dirty="0"/>
            </a:br>
            <a:endParaRPr lang="en-AU" b="1" dirty="0"/>
          </a:p>
          <a:p>
            <a:r>
              <a:rPr lang="en-AU" dirty="0"/>
              <a:t>Northern Enggano: </a:t>
            </a:r>
            <a:r>
              <a:rPr lang="en-AU" dirty="0" err="1"/>
              <a:t>Banjarsari</a:t>
            </a:r>
            <a:r>
              <a:rPr lang="en-AU" dirty="0"/>
              <a:t> 		:  [nan]</a:t>
            </a:r>
          </a:p>
          <a:p>
            <a:r>
              <a:rPr lang="en-AU" dirty="0"/>
              <a:t>Central Enggano: 							</a:t>
            </a:r>
            <a:br>
              <a:rPr lang="en-AU" dirty="0"/>
            </a:br>
            <a:r>
              <a:rPr lang="en-AU" dirty="0"/>
              <a:t> 	</a:t>
            </a:r>
            <a:r>
              <a:rPr lang="en-AU" b="1" dirty="0" err="1"/>
              <a:t>Meok</a:t>
            </a:r>
            <a:r>
              <a:rPr lang="en-AU" dirty="0" err="1"/>
              <a:t>-Apoho</a:t>
            </a:r>
            <a:r>
              <a:rPr lang="en-AU" dirty="0"/>
              <a:t> 				:  [</a:t>
            </a:r>
            <a:r>
              <a:rPr lang="en-AU" dirty="0" err="1"/>
              <a:t>naj</a:t>
            </a:r>
            <a:r>
              <a:rPr lang="en-AU" dirty="0"/>
              <a:t>]</a:t>
            </a:r>
          </a:p>
          <a:p>
            <a:r>
              <a:rPr lang="en-AU" dirty="0"/>
              <a:t>Southern Enggano:</a:t>
            </a:r>
            <a:br>
              <a:rPr lang="en-AU" dirty="0"/>
            </a:br>
            <a:r>
              <a:rPr lang="en-AU" dirty="0"/>
              <a:t> 	</a:t>
            </a:r>
            <a:r>
              <a:rPr lang="en-AU" dirty="0" err="1"/>
              <a:t>Melakoni</a:t>
            </a:r>
            <a:r>
              <a:rPr lang="en-AU" dirty="0"/>
              <a:t> 					: [</a:t>
            </a:r>
            <a:r>
              <a:rPr lang="en-AU" dirty="0" err="1"/>
              <a:t>ɛ.na</a:t>
            </a:r>
            <a:r>
              <a:rPr lang="en-AU" dirty="0"/>
              <a:t>]</a:t>
            </a:r>
            <a:br>
              <a:rPr lang="en-AU" dirty="0"/>
            </a:br>
            <a:r>
              <a:rPr lang="en-AU" dirty="0"/>
              <a:t> 	</a:t>
            </a:r>
            <a:br>
              <a:rPr lang="en-AU" dirty="0"/>
            </a:br>
            <a:r>
              <a:rPr lang="en-AU" dirty="0"/>
              <a:t> 	</a:t>
            </a:r>
            <a:r>
              <a:rPr lang="en-AU" dirty="0" err="1"/>
              <a:t>Kaana</a:t>
            </a:r>
            <a:r>
              <a:rPr lang="en-AU" dirty="0"/>
              <a:t> 					: </a:t>
            </a:r>
            <a:r>
              <a:rPr lang="en-AU" dirty="0">
                <a:highlight>
                  <a:srgbClr val="FFFF00"/>
                </a:highlight>
              </a:rPr>
              <a:t>[</a:t>
            </a:r>
            <a:r>
              <a:rPr lang="en-AU" dirty="0" err="1">
                <a:highlight>
                  <a:srgbClr val="FFFF00"/>
                </a:highlight>
              </a:rPr>
              <a:t>ə.mak</a:t>
            </a:r>
            <a:r>
              <a:rPr lang="en-AU" dirty="0" err="1"/>
              <a:t>.ɛʰ</a:t>
            </a:r>
            <a:r>
              <a:rPr lang="en-AU" dirty="0"/>
              <a:t>]</a:t>
            </a:r>
            <a:br>
              <a:rPr lang="en-AU" dirty="0"/>
            </a:br>
            <a:r>
              <a:rPr lang="en-AU" dirty="0"/>
              <a:t> 	</a:t>
            </a:r>
            <a:br>
              <a:rPr lang="en-AU" dirty="0"/>
            </a:br>
            <a:r>
              <a:rPr lang="en-AU" dirty="0"/>
              <a:t> 	</a:t>
            </a:r>
            <a:r>
              <a:rPr lang="en-AU" dirty="0" err="1"/>
              <a:t>Kahyapu</a:t>
            </a:r>
            <a:r>
              <a:rPr lang="en-AU" dirty="0"/>
              <a:t> 			 		: </a:t>
            </a:r>
            <a:r>
              <a:rPr lang="en-AU" dirty="0">
                <a:highlight>
                  <a:srgbClr val="FFFF00"/>
                </a:highlight>
              </a:rPr>
              <a:t>[</a:t>
            </a:r>
            <a:r>
              <a:rPr lang="en-AU" dirty="0" err="1">
                <a:highlight>
                  <a:srgbClr val="FFFF00"/>
                </a:highlight>
              </a:rPr>
              <a:t>ə.mak</a:t>
            </a:r>
            <a:r>
              <a:rPr lang="en-AU" dirty="0">
                <a:highlight>
                  <a:srgbClr val="FFFF00"/>
                </a:highlight>
              </a:rPr>
              <a:t>]</a:t>
            </a:r>
          </a:p>
          <a:p>
            <a:endParaRPr lang="en-AU" dirty="0"/>
          </a:p>
        </p:txBody>
      </p:sp>
      <p:pic>
        <p:nvPicPr>
          <p:cNvPr id="4" name="eno20210211_Swadesh_SE.wav" descr="eno20210211_Swadesh_SE.wav">
            <a:hlinkClick r:id="" action="ppaction://media"/>
            <a:extLst>
              <a:ext uri="{FF2B5EF4-FFF2-40B4-BE49-F238E27FC236}">
                <a16:creationId xmlns:a16="http://schemas.microsoft.com/office/drawing/2014/main" id="{8B408BDA-0E5D-0618-4001-B91CF0B15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553807" y="2053696"/>
            <a:ext cx="812800" cy="812800"/>
          </a:xfrm>
          <a:prstGeom prst="rect">
            <a:avLst/>
          </a:prstGeom>
        </p:spPr>
      </p:pic>
      <p:pic>
        <p:nvPicPr>
          <p:cNvPr id="6" name="eno20200129_vk_StandardAudio.wav" descr="eno20200129_vk_StandardAudio.wav">
            <a:hlinkClick r:id="" action="ppaction://media"/>
            <a:extLst>
              <a:ext uri="{FF2B5EF4-FFF2-40B4-BE49-F238E27FC236}">
                <a16:creationId xmlns:a16="http://schemas.microsoft.com/office/drawing/2014/main" id="{E02B47C2-A0BB-AA7F-45B3-F9BE828C9A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68873" y="3213563"/>
            <a:ext cx="812800" cy="812800"/>
          </a:xfrm>
          <a:prstGeom prst="rect">
            <a:avLst/>
          </a:prstGeom>
        </p:spPr>
      </p:pic>
      <p:pic>
        <p:nvPicPr>
          <p:cNvPr id="7" name="sound_of_Adeconi.wav" descr="sound_of_Adeconi.wav">
            <a:hlinkClick r:id="" action="ppaction://media"/>
            <a:extLst>
              <a:ext uri="{FF2B5EF4-FFF2-40B4-BE49-F238E27FC236}">
                <a16:creationId xmlns:a16="http://schemas.microsoft.com/office/drawing/2014/main" id="{BB73774E-5E48-A9A9-F75C-8C80A481BBF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68873" y="4097867"/>
            <a:ext cx="812800" cy="812800"/>
          </a:xfrm>
          <a:prstGeom prst="rect">
            <a:avLst/>
          </a:prstGeom>
        </p:spPr>
      </p:pic>
      <p:pic>
        <p:nvPicPr>
          <p:cNvPr id="8" name="eno20220524_Swadesh_RZ.wav" descr="eno20220524_Swadesh_RZ.wav">
            <a:hlinkClick r:id="" action="ppaction://media"/>
            <a:extLst>
              <a:ext uri="{FF2B5EF4-FFF2-40B4-BE49-F238E27FC236}">
                <a16:creationId xmlns:a16="http://schemas.microsoft.com/office/drawing/2014/main" id="{47B2B687-5E94-9E99-0209-215801454D1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04867" y="4910667"/>
            <a:ext cx="812800" cy="812800"/>
          </a:xfrm>
          <a:prstGeom prst="rect">
            <a:avLst/>
          </a:prstGeom>
        </p:spPr>
      </p:pic>
      <p:pic>
        <p:nvPicPr>
          <p:cNvPr id="9" name="eno_20200201_HM_291000_291450.wav" descr="eno_20200201_HM_291000_291450.wav">
            <a:hlinkClick r:id="" action="ppaction://media"/>
            <a:extLst>
              <a:ext uri="{FF2B5EF4-FFF2-40B4-BE49-F238E27FC236}">
                <a16:creationId xmlns:a16="http://schemas.microsoft.com/office/drawing/2014/main" id="{0F9EE99C-55E4-F7EE-9F06-AF4E5078F30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66607" y="58420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7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E304D-CE81-5881-1722-B836232CF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15370"/>
            <a:ext cx="10515600" cy="1325563"/>
          </a:xfrm>
        </p:spPr>
        <p:txBody>
          <a:bodyPr/>
          <a:lstStyle/>
          <a:p>
            <a:r>
              <a:rPr lang="en-AU" dirty="0"/>
              <a:t>Lexical and phonetic variations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B740C-CEE9-308C-7BCE-2862EB380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599" y="1302327"/>
            <a:ext cx="11176001" cy="48746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AU" b="1" dirty="0"/>
              <a:t>Lexical item: ‘morning’ &amp; ‘flower’ </a:t>
            </a:r>
          </a:p>
          <a:p>
            <a:pPr marL="0" indent="0">
              <a:buNone/>
            </a:pPr>
            <a:r>
              <a:rPr lang="en-AU" dirty="0">
                <a:solidFill>
                  <a:srgbClr val="0432FF"/>
                </a:solidFill>
              </a:rPr>
              <a:t>[p]/[b] ~ [m] alternation; monophthong/diphthong quality</a:t>
            </a:r>
          </a:p>
          <a:p>
            <a:pPr marL="0" indent="0">
              <a:buNone/>
            </a:pPr>
            <a:br>
              <a:rPr lang="en-AU" dirty="0"/>
            </a:br>
            <a:r>
              <a:rPr lang="en-AU" dirty="0"/>
              <a:t> 					   ‘morning’ 		‘flower’</a:t>
            </a:r>
          </a:p>
          <a:p>
            <a:pPr marL="0" indent="0">
              <a:buNone/>
            </a:pPr>
            <a:r>
              <a:rPr lang="en-AU" dirty="0"/>
              <a:t> 					  (PMP *</a:t>
            </a:r>
            <a:r>
              <a:rPr lang="en-AU" dirty="0" err="1"/>
              <a:t>siaŋ</a:t>
            </a:r>
            <a:r>
              <a:rPr lang="en-AU" dirty="0"/>
              <a:t>)  (PAN *</a:t>
            </a:r>
            <a:r>
              <a:rPr lang="en-AU" dirty="0" err="1"/>
              <a:t>buŋa</a:t>
            </a:r>
            <a:r>
              <a:rPr lang="en-AU" dirty="0"/>
              <a:t>; PMP  *</a:t>
            </a:r>
            <a:r>
              <a:rPr lang="en-AU" dirty="0" err="1"/>
              <a:t>buŋaŋ</a:t>
            </a:r>
            <a:r>
              <a:rPr lang="en-AU" dirty="0"/>
              <a:t>) </a:t>
            </a:r>
          </a:p>
          <a:p>
            <a:r>
              <a:rPr lang="en-AU" dirty="0"/>
              <a:t>Northern Enggano: </a:t>
            </a:r>
            <a:r>
              <a:rPr lang="en-AU" dirty="0" err="1"/>
              <a:t>Banjarsari</a:t>
            </a:r>
            <a:r>
              <a:rPr lang="en-AU" dirty="0"/>
              <a:t> :  	   [</a:t>
            </a:r>
            <a:r>
              <a:rPr lang="en-AU" dirty="0" err="1">
                <a:highlight>
                  <a:srgbClr val="FFFF00"/>
                </a:highlight>
              </a:rPr>
              <a:t>p</a:t>
            </a:r>
            <a:r>
              <a:rPr lang="en-AU" dirty="0" err="1">
                <a:highlight>
                  <a:srgbClr val="00FFFF"/>
                </a:highlight>
              </a:rPr>
              <a:t>o</a:t>
            </a:r>
            <a:r>
              <a:rPr lang="en-AU" dirty="0" err="1"/>
              <a:t>h.mãn</a:t>
            </a:r>
            <a:r>
              <a:rPr lang="en-AU" dirty="0"/>
              <a:t>]  		 [</a:t>
            </a:r>
            <a:r>
              <a:rPr lang="en-AU" dirty="0">
                <a:highlight>
                  <a:srgbClr val="FFFF00"/>
                </a:highlight>
              </a:rPr>
              <a:t>m</a:t>
            </a:r>
            <a:r>
              <a:rPr lang="en-AU" dirty="0"/>
              <a:t>ũˈo:] 	</a:t>
            </a:r>
          </a:p>
          <a:p>
            <a:r>
              <a:rPr lang="en-AU" dirty="0"/>
              <a:t>Central Enggano: 							</a:t>
            </a:r>
            <a:br>
              <a:rPr lang="en-AU" dirty="0"/>
            </a:br>
            <a:r>
              <a:rPr lang="en-AU" dirty="0"/>
              <a:t> 	</a:t>
            </a:r>
            <a:r>
              <a:rPr lang="en-AU" dirty="0" err="1"/>
              <a:t>Meok</a:t>
            </a:r>
            <a:r>
              <a:rPr lang="en-AU" dirty="0"/>
              <a:t>				:  [</a:t>
            </a:r>
            <a:r>
              <a:rPr lang="en-AU" dirty="0" err="1">
                <a:highlight>
                  <a:srgbClr val="FFFF00"/>
                </a:highlight>
              </a:rPr>
              <a:t>p</a:t>
            </a:r>
            <a:r>
              <a:rPr lang="en-AU" dirty="0" err="1">
                <a:highlight>
                  <a:srgbClr val="00FFFF"/>
                </a:highlight>
              </a:rPr>
              <a:t>aʊ</a:t>
            </a:r>
            <a:r>
              <a:rPr lang="en-AU" dirty="0" err="1"/>
              <a:t>h.mãn</a:t>
            </a:r>
            <a:r>
              <a:rPr lang="en-AU" dirty="0"/>
              <a:t>]	 	[</a:t>
            </a:r>
            <a:r>
              <a:rPr lang="en-AU" dirty="0">
                <a:highlight>
                  <a:srgbClr val="FFFF00"/>
                </a:highlight>
              </a:rPr>
              <a:t>m</a:t>
            </a:r>
            <a:r>
              <a:rPr lang="en-AU" dirty="0"/>
              <a:t>ũːo]</a:t>
            </a:r>
            <a:br>
              <a:rPr lang="en-AU" dirty="0"/>
            </a:br>
            <a:r>
              <a:rPr lang="en-AU" dirty="0"/>
              <a:t> 	</a:t>
            </a:r>
            <a:r>
              <a:rPr lang="en-AU" dirty="0" err="1"/>
              <a:t>Apoho</a:t>
            </a:r>
            <a:r>
              <a:rPr lang="en-AU" dirty="0"/>
              <a:t> 			:  [</a:t>
            </a:r>
            <a:r>
              <a:rPr lang="en-AU" dirty="0" err="1">
                <a:highlight>
                  <a:srgbClr val="FFFF00"/>
                </a:highlight>
              </a:rPr>
              <a:t>p</a:t>
            </a:r>
            <a:r>
              <a:rPr lang="en-AU" dirty="0" err="1">
                <a:highlight>
                  <a:srgbClr val="00FFFF"/>
                </a:highlight>
              </a:rPr>
              <a:t>aʰ.o</a:t>
            </a:r>
            <a:r>
              <a:rPr lang="en-AU" dirty="0" err="1"/>
              <a:t>.mãn</a:t>
            </a:r>
            <a:r>
              <a:rPr lang="en-AU" dirty="0"/>
              <a:t>] 	[</a:t>
            </a:r>
            <a:r>
              <a:rPr lang="en-AU" dirty="0" err="1">
                <a:highlight>
                  <a:srgbClr val="FFFF00"/>
                </a:highlight>
              </a:rPr>
              <a:t>b</a:t>
            </a:r>
            <a:r>
              <a:rPr lang="en-AU" dirty="0" err="1"/>
              <a:t>u</a:t>
            </a:r>
            <a:r>
              <a:rPr lang="en-AU" dirty="0"/>
              <a:t>̆.ˈ</a:t>
            </a:r>
            <a:r>
              <a:rPr lang="en-AU" dirty="0" err="1"/>
              <a:t>ŋo</a:t>
            </a:r>
            <a:r>
              <a:rPr lang="en-AU" dirty="0"/>
              <a:t>ˑ]</a:t>
            </a:r>
          </a:p>
          <a:p>
            <a:r>
              <a:rPr lang="en-AU" dirty="0"/>
              <a:t>Southern Enggano:</a:t>
            </a:r>
            <a:br>
              <a:rPr lang="en-AU" dirty="0"/>
            </a:br>
            <a:r>
              <a:rPr lang="en-AU" dirty="0"/>
              <a:t> 	</a:t>
            </a:r>
            <a:r>
              <a:rPr lang="en-AU" dirty="0" err="1"/>
              <a:t>Melakoni</a:t>
            </a:r>
            <a:r>
              <a:rPr lang="en-AU" dirty="0"/>
              <a:t> 			: [</a:t>
            </a:r>
            <a:r>
              <a:rPr lang="en-AU" dirty="0" err="1">
                <a:highlight>
                  <a:srgbClr val="FFFF00"/>
                </a:highlight>
              </a:rPr>
              <a:t>p</a:t>
            </a:r>
            <a:r>
              <a:rPr lang="en-AU" dirty="0" err="1">
                <a:highlight>
                  <a:srgbClr val="00FFFF"/>
                </a:highlight>
              </a:rPr>
              <a:t>o</a:t>
            </a:r>
            <a:r>
              <a:rPr lang="en-AU" dirty="0" err="1"/>
              <a:t>h.mãn</a:t>
            </a:r>
            <a:r>
              <a:rPr lang="en-AU" dirty="0"/>
              <a:t>]  	 	[</a:t>
            </a:r>
            <a:r>
              <a:rPr lang="en-AU" dirty="0" err="1">
                <a:highlight>
                  <a:srgbClr val="FFFF00"/>
                </a:highlight>
              </a:rPr>
              <a:t>m</a:t>
            </a:r>
            <a:r>
              <a:rPr lang="en-AU" dirty="0" err="1"/>
              <a:t>ũ.o</a:t>
            </a:r>
            <a:r>
              <a:rPr lang="en-AU" dirty="0"/>
              <a:t>̃] 	</a:t>
            </a:r>
            <a:br>
              <a:rPr lang="en-AU" dirty="0"/>
            </a:br>
            <a:r>
              <a:rPr lang="en-AU" dirty="0"/>
              <a:t> 	</a:t>
            </a:r>
            <a:r>
              <a:rPr lang="en-AU" dirty="0" err="1"/>
              <a:t>Kaana</a:t>
            </a:r>
            <a:r>
              <a:rPr lang="en-AU" dirty="0"/>
              <a:t> 			 	: [</a:t>
            </a:r>
            <a:r>
              <a:rPr lang="en-AU" dirty="0" err="1">
                <a:highlight>
                  <a:srgbClr val="FFFF00"/>
                </a:highlight>
              </a:rPr>
              <a:t>m</a:t>
            </a:r>
            <a:r>
              <a:rPr lang="en-AU" dirty="0" err="1">
                <a:highlight>
                  <a:srgbClr val="00FFFF"/>
                </a:highlight>
              </a:rPr>
              <a:t>a.u</a:t>
            </a:r>
            <a:r>
              <a:rPr lang="en-AU" dirty="0" err="1"/>
              <a:t>.mãn</a:t>
            </a:r>
            <a:r>
              <a:rPr lang="en-AU" dirty="0"/>
              <a:t>] 	 	[</a:t>
            </a:r>
            <a:r>
              <a:rPr lang="en-AU" dirty="0" err="1">
                <a:highlight>
                  <a:srgbClr val="FFFF00"/>
                </a:highlight>
              </a:rPr>
              <a:t>b</a:t>
            </a:r>
            <a:r>
              <a:rPr lang="en-AU" dirty="0" err="1"/>
              <a:t>u</a:t>
            </a:r>
            <a:r>
              <a:rPr lang="en-AU" dirty="0"/>
              <a:t>̃.</a:t>
            </a:r>
            <a:r>
              <a:rPr lang="en-AU" dirty="0" err="1"/>
              <a:t>ŋo</a:t>
            </a:r>
            <a:r>
              <a:rPr lang="en-AU" dirty="0"/>
              <a:t>̃] </a:t>
            </a:r>
            <a:br>
              <a:rPr lang="en-AU" dirty="0"/>
            </a:br>
            <a:r>
              <a:rPr lang="en-AU" dirty="0"/>
              <a:t> 	</a:t>
            </a:r>
            <a:r>
              <a:rPr lang="en-AU" dirty="0" err="1"/>
              <a:t>Kahyapu</a:t>
            </a:r>
            <a:r>
              <a:rPr lang="en-AU" dirty="0"/>
              <a:t> 			: [</a:t>
            </a:r>
            <a:r>
              <a:rPr lang="en-AU" dirty="0" err="1">
                <a:highlight>
                  <a:srgbClr val="FFFF00"/>
                </a:highlight>
              </a:rPr>
              <a:t>p</a:t>
            </a:r>
            <a:r>
              <a:rPr lang="en-AU" dirty="0" err="1">
                <a:highlight>
                  <a:srgbClr val="00FFFF"/>
                </a:highlight>
              </a:rPr>
              <a:t>aʰ</a:t>
            </a:r>
            <a:r>
              <a:rPr lang="en-AU" dirty="0" err="1"/>
              <a:t>.mãn</a:t>
            </a:r>
            <a:r>
              <a:rPr lang="en-AU" dirty="0"/>
              <a:t>] 		[</a:t>
            </a:r>
            <a:r>
              <a:rPr lang="en-AU" dirty="0">
                <a:highlight>
                  <a:srgbClr val="FFFF00"/>
                </a:highlight>
              </a:rPr>
              <a:t>m</a:t>
            </a:r>
            <a:r>
              <a:rPr lang="en-AU" dirty="0"/>
              <a:t>ũ.</a:t>
            </a:r>
            <a:r>
              <a:rPr lang="en-AU" dirty="0" err="1"/>
              <a:t>ŋɔ</a:t>
            </a:r>
            <a:r>
              <a:rPr lang="en-AU" dirty="0"/>
              <a:t>]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26415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E304D-CE81-5881-1722-B836232CF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15370"/>
            <a:ext cx="10515600" cy="1325563"/>
          </a:xfrm>
        </p:spPr>
        <p:txBody>
          <a:bodyPr/>
          <a:lstStyle/>
          <a:p>
            <a:r>
              <a:rPr lang="en-AU" dirty="0"/>
              <a:t>Lexical and phonetic variations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B740C-CEE9-308C-7BCE-2862EB380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599" y="1302327"/>
            <a:ext cx="11176001" cy="48746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AU" b="1" dirty="0"/>
              <a:t>Lexical item: ‘stone’ </a:t>
            </a:r>
          </a:p>
          <a:p>
            <a:pPr marL="0" indent="0">
              <a:buNone/>
            </a:pPr>
            <a:r>
              <a:rPr lang="en-AU" dirty="0" err="1">
                <a:solidFill>
                  <a:srgbClr val="0432FF"/>
                </a:solidFill>
              </a:rPr>
              <a:t>Kaana</a:t>
            </a:r>
            <a:r>
              <a:rPr lang="en-AU" dirty="0">
                <a:solidFill>
                  <a:srgbClr val="0432FF"/>
                </a:solidFill>
              </a:rPr>
              <a:t> is distinct from the other varieties:</a:t>
            </a:r>
          </a:p>
          <a:p>
            <a:pPr marL="0" indent="0">
              <a:buNone/>
            </a:pPr>
            <a:br>
              <a:rPr lang="en-AU" dirty="0"/>
            </a:br>
            <a:r>
              <a:rPr lang="en-AU" dirty="0"/>
              <a:t> 					  ‘stone’ 		</a:t>
            </a:r>
          </a:p>
          <a:p>
            <a:pPr marL="0" indent="0">
              <a:buNone/>
            </a:pPr>
            <a:r>
              <a:rPr lang="en-AU" dirty="0"/>
              <a:t> 					  (PMP *batu)</a:t>
            </a:r>
          </a:p>
          <a:p>
            <a:r>
              <a:rPr lang="en-AU" dirty="0"/>
              <a:t>Northern Enggano: </a:t>
            </a:r>
            <a:r>
              <a:rPr lang="en-AU" dirty="0" err="1"/>
              <a:t>Banjarsari</a:t>
            </a:r>
            <a:r>
              <a:rPr lang="en-AU" dirty="0"/>
              <a:t> 	:  </a:t>
            </a:r>
            <a:r>
              <a:rPr lang="en-AU" dirty="0">
                <a:highlight>
                  <a:srgbClr val="FFFF00"/>
                </a:highlight>
              </a:rPr>
              <a:t>[</a:t>
            </a:r>
            <a:r>
              <a:rPr lang="en-AU" dirty="0" err="1">
                <a:highlight>
                  <a:srgbClr val="FFFF00"/>
                </a:highlight>
              </a:rPr>
              <a:t>ɪ</a:t>
            </a:r>
            <a:r>
              <a:rPr lang="en-AU" dirty="0">
                <a:highlight>
                  <a:srgbClr val="FFFF00"/>
                </a:highlight>
              </a:rPr>
              <a:t>:]</a:t>
            </a:r>
            <a:r>
              <a:rPr lang="en-AU" dirty="0"/>
              <a:t> 	</a:t>
            </a:r>
          </a:p>
          <a:p>
            <a:r>
              <a:rPr lang="en-AU" dirty="0"/>
              <a:t>Central Enggano: 							</a:t>
            </a:r>
            <a:br>
              <a:rPr lang="en-AU" dirty="0"/>
            </a:br>
            <a:r>
              <a:rPr lang="en-AU" dirty="0"/>
              <a:t> 	</a:t>
            </a:r>
            <a:r>
              <a:rPr lang="en-AU" dirty="0" err="1"/>
              <a:t>Meok</a:t>
            </a:r>
            <a:r>
              <a:rPr lang="en-AU" dirty="0"/>
              <a:t>				: </a:t>
            </a:r>
            <a:r>
              <a:rPr lang="en-AU" dirty="0">
                <a:highlight>
                  <a:srgbClr val="00FF00"/>
                </a:highlight>
              </a:rPr>
              <a:t>[</a:t>
            </a:r>
            <a:r>
              <a:rPr lang="en-AU" dirty="0" err="1">
                <a:highlight>
                  <a:srgbClr val="00FF00"/>
                </a:highlight>
              </a:rPr>
              <a:t>e.i</a:t>
            </a:r>
            <a:r>
              <a:rPr lang="en-AU" dirty="0">
                <a:highlight>
                  <a:srgbClr val="00FF00"/>
                </a:highlight>
              </a:rPr>
              <a:t>]</a:t>
            </a:r>
            <a:br>
              <a:rPr lang="en-AU" dirty="0"/>
            </a:br>
            <a:r>
              <a:rPr lang="en-AU" dirty="0"/>
              <a:t> 	</a:t>
            </a:r>
            <a:r>
              <a:rPr lang="en-AU" dirty="0" err="1"/>
              <a:t>Apoho</a:t>
            </a:r>
            <a:r>
              <a:rPr lang="en-AU" dirty="0"/>
              <a:t> 			: [</a:t>
            </a:r>
            <a:r>
              <a:rPr lang="en-AU" dirty="0" err="1">
                <a:highlight>
                  <a:srgbClr val="FFFF00"/>
                </a:highlight>
              </a:rPr>
              <a:t>i.jə</a:t>
            </a:r>
            <a:r>
              <a:rPr lang="en-AU" dirty="0">
                <a:highlight>
                  <a:srgbClr val="FFFF00"/>
                </a:highlight>
              </a:rPr>
              <a:t>] </a:t>
            </a:r>
          </a:p>
          <a:p>
            <a:r>
              <a:rPr lang="en-AU" dirty="0"/>
              <a:t>Southern Enggano:</a:t>
            </a:r>
            <a:br>
              <a:rPr lang="en-AU" dirty="0"/>
            </a:br>
            <a:r>
              <a:rPr lang="en-AU" dirty="0"/>
              <a:t> 	</a:t>
            </a:r>
            <a:r>
              <a:rPr lang="en-AU" dirty="0" err="1"/>
              <a:t>Melakoni</a:t>
            </a:r>
            <a:r>
              <a:rPr lang="en-AU" dirty="0"/>
              <a:t> 			: </a:t>
            </a:r>
            <a:r>
              <a:rPr lang="en-AU" dirty="0">
                <a:highlight>
                  <a:srgbClr val="00FF00"/>
                </a:highlight>
              </a:rPr>
              <a:t>[</a:t>
            </a:r>
            <a:r>
              <a:rPr lang="en-AU" dirty="0" err="1">
                <a:highlight>
                  <a:srgbClr val="00FF00"/>
                </a:highlight>
              </a:rPr>
              <a:t>e.i</a:t>
            </a:r>
            <a:r>
              <a:rPr lang="en-AU" dirty="0">
                <a:highlight>
                  <a:srgbClr val="00FF00"/>
                </a:highlight>
              </a:rPr>
              <a:t>]</a:t>
            </a:r>
            <a:r>
              <a:rPr lang="en-AU" dirty="0"/>
              <a:t> 	</a:t>
            </a:r>
            <a:br>
              <a:rPr lang="en-AU" dirty="0"/>
            </a:br>
            <a:r>
              <a:rPr lang="en-AU" dirty="0"/>
              <a:t> 	</a:t>
            </a:r>
            <a:r>
              <a:rPr lang="en-AU" dirty="0" err="1"/>
              <a:t>Kaana</a:t>
            </a:r>
            <a:r>
              <a:rPr lang="en-AU" dirty="0"/>
              <a:t> 			 	: </a:t>
            </a:r>
            <a:r>
              <a:rPr lang="en-AU" dirty="0">
                <a:highlight>
                  <a:srgbClr val="00FFFF"/>
                </a:highlight>
              </a:rPr>
              <a:t>[</a:t>
            </a:r>
            <a:r>
              <a:rPr lang="en-AU" dirty="0" err="1">
                <a:highlight>
                  <a:srgbClr val="00FFFF"/>
                </a:highlight>
              </a:rPr>
              <a:t>pa.kaʔ.ao</a:t>
            </a:r>
            <a:r>
              <a:rPr lang="en-AU" dirty="0">
                <a:highlight>
                  <a:srgbClr val="00FFFF"/>
                </a:highlight>
              </a:rPr>
              <a:t>]</a:t>
            </a:r>
            <a:br>
              <a:rPr lang="en-AU" dirty="0"/>
            </a:br>
            <a:r>
              <a:rPr lang="en-AU" dirty="0"/>
              <a:t> 	</a:t>
            </a:r>
            <a:r>
              <a:rPr lang="en-AU" dirty="0" err="1"/>
              <a:t>Kahyapu</a:t>
            </a:r>
            <a:r>
              <a:rPr lang="en-AU" dirty="0"/>
              <a:t> 			: </a:t>
            </a:r>
            <a:r>
              <a:rPr lang="en-AU" dirty="0">
                <a:highlight>
                  <a:srgbClr val="FFFF00"/>
                </a:highlight>
              </a:rPr>
              <a:t>[</a:t>
            </a:r>
            <a:r>
              <a:rPr lang="en-AU" dirty="0" err="1">
                <a:highlight>
                  <a:srgbClr val="FFFF00"/>
                </a:highlight>
              </a:rPr>
              <a:t>i.je</a:t>
            </a:r>
            <a:r>
              <a:rPr lang="en-AU" dirty="0">
                <a:highlight>
                  <a:srgbClr val="FFFF00"/>
                </a:highlight>
              </a:rPr>
              <a:t>]</a:t>
            </a:r>
            <a:r>
              <a:rPr lang="en-AU" dirty="0"/>
              <a:t>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35751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E304D-CE81-5881-1722-B836232CF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15370"/>
            <a:ext cx="10515600" cy="1325563"/>
          </a:xfrm>
        </p:spPr>
        <p:txBody>
          <a:bodyPr/>
          <a:lstStyle/>
          <a:p>
            <a:r>
              <a:rPr lang="en-AU" dirty="0"/>
              <a:t>Lexical and phonetic variations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B740C-CEE9-308C-7BCE-2862EB380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599" y="1302327"/>
            <a:ext cx="11176001" cy="48746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AU" b="1" dirty="0"/>
              <a:t>Lexical item: ‘dry’ </a:t>
            </a:r>
          </a:p>
          <a:p>
            <a:pPr marL="0" indent="0">
              <a:buNone/>
            </a:pPr>
            <a:r>
              <a:rPr lang="en-AU" dirty="0">
                <a:solidFill>
                  <a:srgbClr val="0432FF"/>
                </a:solidFill>
              </a:rPr>
              <a:t>Nasal and non-nasal variations</a:t>
            </a:r>
          </a:p>
          <a:p>
            <a:pPr marL="0" indent="0">
              <a:buNone/>
            </a:pPr>
            <a:br>
              <a:rPr lang="en-AU" dirty="0"/>
            </a:br>
            <a:r>
              <a:rPr lang="en-AU" dirty="0"/>
              <a:t> 					   ‘dry’</a:t>
            </a:r>
          </a:p>
          <a:p>
            <a:pPr marL="0" indent="0">
              <a:buNone/>
            </a:pPr>
            <a:r>
              <a:rPr lang="en-AU" dirty="0"/>
              <a:t> 					  (PAN *</a:t>
            </a:r>
            <a:r>
              <a:rPr lang="en-AU" dirty="0" err="1"/>
              <a:t>waRi</a:t>
            </a:r>
            <a:r>
              <a:rPr lang="en-AU" dirty="0"/>
              <a:t>;  PWMP *</a:t>
            </a:r>
            <a:r>
              <a:rPr lang="en-AU" dirty="0" err="1"/>
              <a:t>kaRiŋ</a:t>
            </a:r>
            <a:r>
              <a:rPr lang="en-AU" dirty="0"/>
              <a:t>/*</a:t>
            </a:r>
            <a:r>
              <a:rPr lang="en-AU" dirty="0" err="1"/>
              <a:t>keRiŋ</a:t>
            </a:r>
            <a:r>
              <a:rPr lang="en-AU" dirty="0"/>
              <a:t>)</a:t>
            </a:r>
          </a:p>
          <a:p>
            <a:r>
              <a:rPr lang="en-AU" dirty="0"/>
              <a:t>Northern Enggano: </a:t>
            </a:r>
            <a:r>
              <a:rPr lang="en-AU" dirty="0" err="1"/>
              <a:t>Banjarsari</a:t>
            </a:r>
            <a:r>
              <a:rPr lang="en-AU" dirty="0"/>
              <a:t> 	:  [</a:t>
            </a:r>
            <a:r>
              <a:rPr lang="en-AU" dirty="0" err="1"/>
              <a:t>ka'ki:h</a:t>
            </a:r>
            <a:r>
              <a:rPr lang="en-AU" dirty="0"/>
              <a:t>]</a:t>
            </a:r>
            <a:endParaRPr lang="en-AU" u="sng" dirty="0"/>
          </a:p>
          <a:p>
            <a:pPr marL="0" indent="0">
              <a:buNone/>
            </a:pPr>
            <a:r>
              <a:rPr lang="en-AU" dirty="0"/>
              <a:t>	</a:t>
            </a:r>
          </a:p>
          <a:p>
            <a:r>
              <a:rPr lang="en-AU" dirty="0"/>
              <a:t>Central Enggano: 							</a:t>
            </a:r>
            <a:br>
              <a:rPr lang="en-AU" dirty="0"/>
            </a:br>
            <a:r>
              <a:rPr lang="en-AU" dirty="0"/>
              <a:t> 	</a:t>
            </a:r>
            <a:r>
              <a:rPr lang="en-AU" dirty="0" err="1"/>
              <a:t>Meok</a:t>
            </a:r>
            <a:r>
              <a:rPr lang="en-AU" dirty="0"/>
              <a:t>/				:  [</a:t>
            </a:r>
            <a:r>
              <a:rPr lang="en-AU" dirty="0" err="1"/>
              <a:t>kaʔ.ki</a:t>
            </a:r>
            <a:r>
              <a:rPr lang="en-AU" dirty="0"/>
              <a:t>]  </a:t>
            </a:r>
            <a:br>
              <a:rPr lang="en-AU" dirty="0"/>
            </a:br>
            <a:r>
              <a:rPr lang="en-AU" dirty="0"/>
              <a:t> 	</a:t>
            </a:r>
            <a:r>
              <a:rPr lang="en-AU" dirty="0" err="1"/>
              <a:t>Apoho</a:t>
            </a:r>
            <a:r>
              <a:rPr lang="en-AU" dirty="0"/>
              <a:t> 			: </a:t>
            </a:r>
            <a:endParaRPr lang="en-AU" dirty="0">
              <a:highlight>
                <a:srgbClr val="FFFF00"/>
              </a:highlight>
            </a:endParaRPr>
          </a:p>
          <a:p>
            <a:r>
              <a:rPr lang="en-AU" dirty="0"/>
              <a:t>Southern Enggano</a:t>
            </a:r>
            <a:br>
              <a:rPr lang="en-AU" dirty="0"/>
            </a:br>
            <a:r>
              <a:rPr lang="en-AU" dirty="0"/>
              <a:t> 	</a:t>
            </a:r>
            <a:r>
              <a:rPr lang="en-AU" dirty="0" err="1"/>
              <a:t>Melakoni</a:t>
            </a:r>
            <a:r>
              <a:rPr lang="en-AU" dirty="0"/>
              <a:t> 			: [</a:t>
            </a:r>
            <a:r>
              <a:rPr lang="en-AU" dirty="0" err="1"/>
              <a:t>kaʔ.ki</a:t>
            </a:r>
            <a:r>
              <a:rPr lang="en-AU" dirty="0"/>
              <a:t>] 	</a:t>
            </a:r>
            <a:br>
              <a:rPr lang="en-AU" dirty="0"/>
            </a:br>
            <a:r>
              <a:rPr lang="en-AU" dirty="0"/>
              <a:t> 	</a:t>
            </a:r>
            <a:r>
              <a:rPr lang="en-AU" dirty="0" err="1"/>
              <a:t>Kaana</a:t>
            </a:r>
            <a:r>
              <a:rPr lang="en-AU" dirty="0"/>
              <a:t> 			 	: [</a:t>
            </a:r>
            <a:r>
              <a:rPr lang="en-AU" dirty="0" err="1"/>
              <a:t>kaʔ.a.kih</a:t>
            </a:r>
            <a:r>
              <a:rPr lang="en-AU" dirty="0"/>
              <a:t>]</a:t>
            </a:r>
            <a:br>
              <a:rPr lang="en-AU" dirty="0"/>
            </a:br>
            <a:r>
              <a:rPr lang="en-AU" dirty="0"/>
              <a:t> 	</a:t>
            </a:r>
            <a:r>
              <a:rPr lang="en-AU" dirty="0" err="1"/>
              <a:t>Kahyapu</a:t>
            </a:r>
            <a:r>
              <a:rPr lang="en-AU" dirty="0"/>
              <a:t> 			: </a:t>
            </a:r>
            <a:r>
              <a:rPr lang="en-AU" dirty="0">
                <a:highlight>
                  <a:srgbClr val="FFFF00"/>
                </a:highlight>
              </a:rPr>
              <a:t>[</a:t>
            </a:r>
            <a:r>
              <a:rPr lang="en-AU" dirty="0" err="1">
                <a:highlight>
                  <a:srgbClr val="FFFF00"/>
                </a:highlight>
              </a:rPr>
              <a:t>ŋãʔ.ŋĩh</a:t>
            </a:r>
            <a:r>
              <a:rPr lang="en-AU" dirty="0"/>
              <a:t>]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09469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11120-19DE-DDFD-1C95-A5836044D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53" y="389652"/>
            <a:ext cx="10515600" cy="1325563"/>
          </a:xfrm>
        </p:spPr>
        <p:txBody>
          <a:bodyPr/>
          <a:lstStyle/>
          <a:p>
            <a:r>
              <a:rPr lang="en-AU" dirty="0"/>
              <a:t>Generational grammatical variations: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BD608-0EF2-E3E7-0F0A-C5754CA45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929" y="1535311"/>
            <a:ext cx="10515600" cy="4351338"/>
          </a:xfrm>
        </p:spPr>
        <p:txBody>
          <a:bodyPr/>
          <a:lstStyle/>
          <a:p>
            <a:r>
              <a:rPr lang="en-AU" dirty="0"/>
              <a:t>Intergenerational variation in morpho-syntax: possessive expressions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FC7D24-0D04-2742-45CE-DB964ADB1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53" y="2480722"/>
            <a:ext cx="4618758" cy="35567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2B788A-FF26-B93A-44C7-00B0C23E1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934" y="2480722"/>
            <a:ext cx="3306805" cy="35598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22B90C-DA1F-496F-47A1-B1708DB304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9236"/>
          <a:stretch/>
        </p:blipFill>
        <p:spPr>
          <a:xfrm>
            <a:off x="8814868" y="2052746"/>
            <a:ext cx="3012203" cy="383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17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E304D-CE81-5881-1722-B836232CF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036" y="-9381"/>
            <a:ext cx="10760364" cy="1325563"/>
          </a:xfrm>
        </p:spPr>
        <p:txBody>
          <a:bodyPr/>
          <a:lstStyle/>
          <a:p>
            <a:r>
              <a:rPr lang="en-AU" dirty="0"/>
              <a:t>Prosody and grammatical variations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B740C-CEE9-308C-7BCE-2862EB380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725" y="1565564"/>
            <a:ext cx="7476837" cy="4156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3200" dirty="0"/>
              <a:t>The Southern Enggano variety is typically characterised</a:t>
            </a:r>
          </a:p>
          <a:p>
            <a:pPr lvl="1"/>
            <a:r>
              <a:rPr lang="en-AU" sz="3200" dirty="0"/>
              <a:t>by a higher degree of </a:t>
            </a:r>
            <a:r>
              <a:rPr lang="en-AU" sz="3200" b="1" dirty="0"/>
              <a:t>Indonesian code switching </a:t>
            </a:r>
            <a:r>
              <a:rPr lang="en-AU" sz="3200" dirty="0"/>
              <a:t>than the Central Enggano variety; </a:t>
            </a:r>
          </a:p>
          <a:p>
            <a:pPr lvl="1"/>
            <a:r>
              <a:rPr lang="en-AU" sz="3200" dirty="0"/>
              <a:t>the presence of certain particles like </a:t>
            </a:r>
            <a:r>
              <a:rPr lang="en-AU" sz="3200" i="1" dirty="0"/>
              <a:t>he</a:t>
            </a:r>
          </a:p>
          <a:p>
            <a:pPr lvl="1"/>
            <a:r>
              <a:rPr lang="en-AU" sz="3200" dirty="0"/>
              <a:t>distinct sentential prosody</a:t>
            </a:r>
          </a:p>
        </p:txBody>
      </p:sp>
    </p:spTree>
    <p:extLst>
      <p:ext uri="{BB962C8B-B14F-4D97-AF65-F5344CB8AC3E}">
        <p14:creationId xmlns:p14="http://schemas.microsoft.com/office/powerpoint/2010/main" val="3441696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239ED-D6A4-E597-E840-DAA19D92D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FB3F7-0A78-5923-094A-71E5DC9DC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0215"/>
            <a:ext cx="6870539" cy="4746748"/>
          </a:xfrm>
        </p:spPr>
        <p:txBody>
          <a:bodyPr>
            <a:normAutofit lnSpcReduction="10000"/>
          </a:bodyPr>
          <a:lstStyle/>
          <a:p>
            <a:r>
              <a:rPr lang="en-AU" dirty="0"/>
              <a:t>Enggano: a socio-cultural-historical overview</a:t>
            </a:r>
          </a:p>
          <a:p>
            <a:r>
              <a:rPr lang="en-AU" dirty="0"/>
              <a:t>Enggano Linguistic variations  </a:t>
            </a:r>
          </a:p>
          <a:p>
            <a:pPr lvl="1"/>
            <a:r>
              <a:rPr lang="en-AU" dirty="0"/>
              <a:t>Historical and inter-generational variations</a:t>
            </a:r>
          </a:p>
          <a:p>
            <a:pPr lvl="1"/>
            <a:r>
              <a:rPr lang="en-AU" dirty="0"/>
              <a:t>Geographical/horizontal variations</a:t>
            </a:r>
          </a:p>
          <a:p>
            <a:pPr lvl="1"/>
            <a:r>
              <a:rPr lang="en-AU" dirty="0"/>
              <a:t>Social variations and contact phenomena</a:t>
            </a:r>
          </a:p>
          <a:p>
            <a:r>
              <a:rPr lang="en-AU" dirty="0"/>
              <a:t>Methodology and data</a:t>
            </a:r>
          </a:p>
          <a:p>
            <a:r>
              <a:rPr lang="en-AU" dirty="0"/>
              <a:t>Domains/levels of variations</a:t>
            </a:r>
          </a:p>
          <a:p>
            <a:pPr lvl="1"/>
            <a:r>
              <a:rPr lang="en-AU" dirty="0"/>
              <a:t>Lexical</a:t>
            </a:r>
          </a:p>
          <a:p>
            <a:pPr lvl="1"/>
            <a:r>
              <a:rPr lang="en-AU" dirty="0"/>
              <a:t>Phonetic</a:t>
            </a:r>
          </a:p>
          <a:p>
            <a:pPr lvl="1"/>
            <a:r>
              <a:rPr lang="en-AU" dirty="0"/>
              <a:t>Grammatical</a:t>
            </a:r>
          </a:p>
          <a:p>
            <a:r>
              <a:rPr lang="en-AU" dirty="0"/>
              <a:t>Final remarks</a:t>
            </a:r>
          </a:p>
        </p:txBody>
      </p:sp>
    </p:spTree>
    <p:extLst>
      <p:ext uri="{BB962C8B-B14F-4D97-AF65-F5344CB8AC3E}">
        <p14:creationId xmlns:p14="http://schemas.microsoft.com/office/powerpoint/2010/main" val="277255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E304D-CE81-5881-1722-B836232CF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106362"/>
            <a:ext cx="10515600" cy="1325563"/>
          </a:xfrm>
        </p:spPr>
        <p:txBody>
          <a:bodyPr/>
          <a:lstStyle/>
          <a:p>
            <a:r>
              <a:rPr lang="en-AU" dirty="0"/>
              <a:t>Prosody and </a:t>
            </a:r>
            <a:br>
              <a:rPr lang="en-AU" dirty="0"/>
            </a:br>
            <a:r>
              <a:rPr lang="en-AU" dirty="0"/>
              <a:t>grammatical variations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B740C-CEE9-308C-7BCE-2862EB380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15533"/>
            <a:ext cx="9372600" cy="4636030"/>
          </a:xfrm>
        </p:spPr>
        <p:txBody>
          <a:bodyPr>
            <a:normAutofit lnSpcReduction="10000"/>
          </a:bodyPr>
          <a:lstStyle/>
          <a:p>
            <a:r>
              <a:rPr lang="en-AU" dirty="0"/>
              <a:t>Northern Enggano: </a:t>
            </a:r>
            <a:br>
              <a:rPr lang="en-AU" dirty="0"/>
            </a:br>
            <a:r>
              <a:rPr lang="en-AU" dirty="0"/>
              <a:t> 	</a:t>
            </a:r>
            <a:r>
              <a:rPr lang="en-AU" dirty="0" err="1"/>
              <a:t>Banjarsari</a:t>
            </a:r>
            <a:r>
              <a:rPr lang="en-AU" dirty="0"/>
              <a:t> </a:t>
            </a:r>
            <a:br>
              <a:rPr lang="en-AU" dirty="0"/>
            </a:br>
            <a:r>
              <a:rPr lang="en-AU" dirty="0"/>
              <a:t> </a:t>
            </a:r>
          </a:p>
          <a:p>
            <a:r>
              <a:rPr lang="en-AU" dirty="0"/>
              <a:t>Central Enggano: 							</a:t>
            </a:r>
            <a:br>
              <a:rPr lang="en-AU" dirty="0"/>
            </a:br>
            <a:r>
              <a:rPr lang="en-AU" dirty="0"/>
              <a:t> 	</a:t>
            </a:r>
            <a:r>
              <a:rPr lang="en-AU" b="1" dirty="0" err="1"/>
              <a:t>Meok</a:t>
            </a:r>
            <a:r>
              <a:rPr lang="en-AU" dirty="0" err="1"/>
              <a:t>-Apoho</a:t>
            </a:r>
            <a:r>
              <a:rPr lang="en-AU" dirty="0"/>
              <a:t> :</a:t>
            </a:r>
            <a:r>
              <a:rPr lang="en-AU" dirty="0">
                <a:solidFill>
                  <a:srgbClr val="0432FF"/>
                </a:solidFill>
              </a:rPr>
              <a:t>	</a:t>
            </a:r>
            <a:r>
              <a:rPr lang="en-AU" i="1" dirty="0">
                <a:solidFill>
                  <a:srgbClr val="0432FF"/>
                </a:solidFill>
              </a:rPr>
              <a:t>u</a:t>
            </a:r>
            <a:r>
              <a:rPr lang="und-Latn-001" i="1">
                <a:solidFill>
                  <a:srgbClr val="0432FF"/>
                </a:solidFill>
              </a:rPr>
              <a:t> kipu̇ ė’ ne’en </a:t>
            </a:r>
            <a:br>
              <a:rPr lang="en-AU" dirty="0">
                <a:solidFill>
                  <a:srgbClr val="0432FF"/>
                </a:solidFill>
              </a:rPr>
            </a:br>
            <a:r>
              <a:rPr lang="en-AU" dirty="0">
                <a:solidFill>
                  <a:srgbClr val="0432FF"/>
                </a:solidFill>
              </a:rPr>
              <a:t> 				‘I</a:t>
            </a:r>
            <a:r>
              <a:rPr lang="und-Latn-001">
                <a:solidFill>
                  <a:srgbClr val="0432FF"/>
                </a:solidFill>
              </a:rPr>
              <a:t> saw you jut now</a:t>
            </a:r>
            <a:r>
              <a:rPr lang="en-AU" dirty="0">
                <a:solidFill>
                  <a:srgbClr val="0432FF"/>
                </a:solidFill>
              </a:rPr>
              <a:t>.’</a:t>
            </a:r>
            <a:br>
              <a:rPr lang="en-AU" dirty="0"/>
            </a:br>
            <a:r>
              <a:rPr lang="en-AU" dirty="0"/>
              <a:t>		  </a:t>
            </a:r>
          </a:p>
          <a:p>
            <a:r>
              <a:rPr lang="en-AU" dirty="0"/>
              <a:t>Southern Enggano:</a:t>
            </a:r>
            <a:br>
              <a:rPr lang="en-AU" dirty="0"/>
            </a:br>
            <a:r>
              <a:rPr lang="en-AU" dirty="0"/>
              <a:t> 	</a:t>
            </a:r>
            <a:r>
              <a:rPr lang="en-AU" dirty="0" err="1"/>
              <a:t>Melakoni</a:t>
            </a:r>
            <a:r>
              <a:rPr lang="en-AU" dirty="0"/>
              <a:t> 	: </a:t>
            </a:r>
            <a:br>
              <a:rPr lang="en-AU" dirty="0"/>
            </a:br>
            <a:r>
              <a:rPr lang="en-AU" dirty="0"/>
              <a:t> 	</a:t>
            </a:r>
            <a:r>
              <a:rPr lang="en-AU" b="1" dirty="0" err="1"/>
              <a:t>Kaana</a:t>
            </a:r>
            <a:r>
              <a:rPr lang="en-AU" dirty="0"/>
              <a:t> 	: 	</a:t>
            </a:r>
            <a:r>
              <a:rPr lang="lt-LT" i="1" dirty="0">
                <a:solidFill>
                  <a:srgbClr val="0432FF"/>
                </a:solidFill>
              </a:rPr>
              <a:t>ė</a:t>
            </a:r>
            <a:r>
              <a:rPr lang="und-Latn-001" i="1">
                <a:solidFill>
                  <a:srgbClr val="0432FF"/>
                </a:solidFill>
                <a:ea typeface="Calibri" panose="020F0502020204030204" pitchFamily="34" charset="0"/>
              </a:rPr>
              <a:t>’ </a:t>
            </a:r>
            <a:r>
              <a:rPr lang="und-Latn-001" i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tengok</a:t>
            </a:r>
            <a:r>
              <a:rPr lang="und-Latn-001" i="1">
                <a:solidFill>
                  <a:srgbClr val="0432FF"/>
                </a:solidFill>
                <a:ea typeface="Calibri" panose="020F0502020204030204" pitchFamily="34" charset="0"/>
              </a:rPr>
              <a:t> ki na’an </a:t>
            </a:r>
            <a:br>
              <a:rPr lang="en-AU" dirty="0">
                <a:ea typeface="Calibri" panose="020F0502020204030204" pitchFamily="34" charset="0"/>
              </a:rPr>
            </a:br>
            <a:r>
              <a:rPr lang="en-AU" dirty="0">
                <a:ea typeface="Calibri" panose="020F0502020204030204" pitchFamily="34" charset="0"/>
              </a:rPr>
              <a:t> 				</a:t>
            </a:r>
            <a:r>
              <a:rPr lang="en-AU" dirty="0">
                <a:solidFill>
                  <a:srgbClr val="0432FF"/>
                </a:solidFill>
                <a:ea typeface="Calibri" panose="020F0502020204030204" pitchFamily="34" charset="0"/>
              </a:rPr>
              <a:t>‘</a:t>
            </a:r>
            <a:r>
              <a:rPr lang="en-ID" dirty="0">
                <a:solidFill>
                  <a:srgbClr val="0432FF"/>
                </a:solidFill>
                <a:ea typeface="Calibri" panose="020F0502020204030204" pitchFamily="34" charset="0"/>
              </a:rPr>
              <a:t>I saw you just now</a:t>
            </a:r>
            <a:r>
              <a:rPr lang="en-AU" dirty="0">
                <a:solidFill>
                  <a:srgbClr val="0432FF"/>
                </a:solidFill>
                <a:ea typeface="Calibri" panose="020F0502020204030204" pitchFamily="34" charset="0"/>
              </a:rPr>
              <a:t>’</a:t>
            </a:r>
            <a:br>
              <a:rPr lang="en-AU" dirty="0"/>
            </a:br>
            <a:r>
              <a:rPr lang="en-AU" dirty="0"/>
              <a:t> 	</a:t>
            </a:r>
            <a:r>
              <a:rPr lang="en-AU" dirty="0" err="1"/>
              <a:t>Kahyapu</a:t>
            </a:r>
            <a:r>
              <a:rPr lang="en-AU" dirty="0"/>
              <a:t> 	: </a:t>
            </a:r>
            <a:endParaRPr lang="en-AU" dirty="0">
              <a:highlight>
                <a:srgbClr val="FFFF00"/>
              </a:highlight>
            </a:endParaRPr>
          </a:p>
          <a:p>
            <a:endParaRPr lang="en-AU" dirty="0"/>
          </a:p>
        </p:txBody>
      </p:sp>
      <p:pic>
        <p:nvPicPr>
          <p:cNvPr id="4" name="u kipu̇ e' ne'en .wav" descr="u kipu̇ e' ne'en .wav">
            <a:hlinkClick r:id="" action="ppaction://media"/>
            <a:extLst>
              <a:ext uri="{FF2B5EF4-FFF2-40B4-BE49-F238E27FC236}">
                <a16:creationId xmlns:a16="http://schemas.microsoft.com/office/drawing/2014/main" id="{060A623C-A958-5E5B-124E-1D835E7C7B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75000" y="2316163"/>
            <a:ext cx="812800" cy="812800"/>
          </a:xfrm>
          <a:prstGeom prst="rect">
            <a:avLst/>
          </a:prstGeom>
        </p:spPr>
      </p:pic>
      <p:pic>
        <p:nvPicPr>
          <p:cNvPr id="5" name="u tengok ki ne'en .wav" descr="u tengok ki ne'en .wav">
            <a:hlinkClick r:id="" action="ppaction://media"/>
            <a:extLst>
              <a:ext uri="{FF2B5EF4-FFF2-40B4-BE49-F238E27FC236}">
                <a16:creationId xmlns:a16="http://schemas.microsoft.com/office/drawing/2014/main" id="{94B10CF6-2D1E-CE67-A682-936D4B0182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75000" y="3929592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C3377B-9A0F-C395-06AB-11451FFA93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9900" y="252100"/>
            <a:ext cx="5105400" cy="3176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B92E09-4200-74B7-8DDB-A2D2E9CB27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9900" y="3690864"/>
            <a:ext cx="5228167" cy="272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9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E304D-CE81-5881-1722-B836232CF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036" y="-9381"/>
            <a:ext cx="10760364" cy="1325563"/>
          </a:xfrm>
        </p:spPr>
        <p:txBody>
          <a:bodyPr/>
          <a:lstStyle/>
          <a:p>
            <a:r>
              <a:rPr lang="en-AU" dirty="0"/>
              <a:t>Prosodic and grammatical variations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B740C-CEE9-308C-7BCE-2862EB380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581" y="1066799"/>
            <a:ext cx="9490364" cy="551410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AU" sz="3800" dirty="0"/>
          </a:p>
          <a:p>
            <a:r>
              <a:rPr lang="en-AU" sz="4200" dirty="0"/>
              <a:t>Northern Enggano: </a:t>
            </a:r>
            <a:r>
              <a:rPr lang="en-AU" sz="4200" dirty="0" err="1"/>
              <a:t>Banjarsari</a:t>
            </a:r>
            <a:r>
              <a:rPr lang="en-AU" sz="4200" dirty="0"/>
              <a:t> </a:t>
            </a:r>
            <a:br>
              <a:rPr lang="en-AU" sz="4200" dirty="0"/>
            </a:br>
            <a:r>
              <a:rPr lang="en-AU" sz="4200" dirty="0"/>
              <a:t> </a:t>
            </a:r>
          </a:p>
          <a:p>
            <a:r>
              <a:rPr lang="en-AU" sz="4200" dirty="0"/>
              <a:t>Central Enggano: 							</a:t>
            </a:r>
            <a:br>
              <a:rPr lang="en-AU" sz="4200" dirty="0"/>
            </a:br>
            <a:r>
              <a:rPr lang="en-AU" sz="4200" dirty="0"/>
              <a:t> 	</a:t>
            </a:r>
            <a:r>
              <a:rPr lang="en-AU" sz="4200" dirty="0" err="1"/>
              <a:t>Meok-Apoho</a:t>
            </a:r>
            <a:r>
              <a:rPr lang="en-AU" sz="4200" dirty="0"/>
              <a:t> 	:	</a:t>
            </a:r>
            <a:r>
              <a:rPr lang="und-Latn-001" sz="4200" i="1">
                <a:solidFill>
                  <a:srgbClr val="0432FF"/>
                </a:solidFill>
              </a:rPr>
              <a:t>ė’ kur </a:t>
            </a:r>
            <a:r>
              <a:rPr lang="en-AU" sz="4200" i="1" dirty="0">
                <a:solidFill>
                  <a:srgbClr val="0432FF"/>
                </a:solidFill>
              </a:rPr>
              <a:t>	</a:t>
            </a:r>
            <a:r>
              <a:rPr lang="und-Latn-001" sz="4200" i="1">
                <a:solidFill>
                  <a:srgbClr val="0432FF"/>
                </a:solidFill>
              </a:rPr>
              <a:t>ĩãh </a:t>
            </a:r>
            <a:br>
              <a:rPr lang="en-AU" sz="4200" i="1" dirty="0">
                <a:solidFill>
                  <a:srgbClr val="0432FF"/>
                </a:solidFill>
              </a:rPr>
            </a:br>
            <a:r>
              <a:rPr lang="en-AU" sz="4200" i="1" dirty="0">
                <a:solidFill>
                  <a:srgbClr val="0432FF"/>
                </a:solidFill>
              </a:rPr>
              <a:t> 					2  from 	where</a:t>
            </a:r>
            <a:br>
              <a:rPr lang="en-AU" sz="4200" dirty="0">
                <a:solidFill>
                  <a:srgbClr val="0432FF"/>
                </a:solidFill>
              </a:rPr>
            </a:br>
            <a:r>
              <a:rPr lang="en-AU" sz="4200" dirty="0">
                <a:solidFill>
                  <a:srgbClr val="0432FF"/>
                </a:solidFill>
              </a:rPr>
              <a:t> 					‘</a:t>
            </a:r>
            <a:r>
              <a:rPr lang="und-Latn-001" sz="4200">
                <a:solidFill>
                  <a:srgbClr val="0432FF"/>
                </a:solidFill>
              </a:rPr>
              <a:t>where are you from</a:t>
            </a:r>
            <a:r>
              <a:rPr lang="en-AU" sz="4200" dirty="0">
                <a:solidFill>
                  <a:srgbClr val="0432FF"/>
                </a:solidFill>
              </a:rPr>
              <a:t>?’</a:t>
            </a:r>
            <a:r>
              <a:rPr lang="en-AU" sz="4200" dirty="0"/>
              <a:t>	  </a:t>
            </a:r>
          </a:p>
          <a:p>
            <a:r>
              <a:rPr lang="en-AU" sz="4200" dirty="0"/>
              <a:t>Southern Enggano:</a:t>
            </a:r>
            <a:br>
              <a:rPr lang="en-AU" sz="4200" dirty="0"/>
            </a:br>
            <a:r>
              <a:rPr lang="en-AU" sz="4200" dirty="0"/>
              <a:t> 	</a:t>
            </a:r>
            <a:r>
              <a:rPr lang="en-AU" sz="4200" dirty="0" err="1"/>
              <a:t>Melakoni</a:t>
            </a:r>
            <a:r>
              <a:rPr lang="en-AU" sz="4200" dirty="0"/>
              <a:t> 	: </a:t>
            </a:r>
            <a:br>
              <a:rPr lang="en-AU" sz="4200" dirty="0"/>
            </a:br>
            <a:r>
              <a:rPr lang="en-AU" sz="4200" dirty="0"/>
              <a:t> 	</a:t>
            </a:r>
            <a:r>
              <a:rPr lang="en-AU" sz="4200" dirty="0" err="1"/>
              <a:t>Kaana</a:t>
            </a:r>
            <a:r>
              <a:rPr lang="en-AU" sz="4200" dirty="0"/>
              <a:t> 	: 	 	</a:t>
            </a:r>
            <a:r>
              <a:rPr lang="en-ID" sz="4200" i="1" dirty="0">
                <a:solidFill>
                  <a:srgbClr val="0432FF"/>
                </a:solidFill>
                <a:highlight>
                  <a:srgbClr val="FFFF00"/>
                </a:highlight>
              </a:rPr>
              <a:t>h</a:t>
            </a:r>
            <a:r>
              <a:rPr lang="en-ID" sz="4200" i="1" dirty="0">
                <a:solidFill>
                  <a:srgbClr val="0432FF"/>
                </a:solidFill>
                <a:highlight>
                  <a:srgbClr val="FFFF00"/>
                </a:highlight>
                <a:ea typeface="Calibri" panose="020F0502020204030204" pitchFamily="34" charset="0"/>
              </a:rPr>
              <a:t>e</a:t>
            </a:r>
            <a:r>
              <a:rPr lang="en-ID" sz="4200" i="1" dirty="0">
                <a:solidFill>
                  <a:srgbClr val="0432FF"/>
                </a:solidFill>
                <a:ea typeface="Calibri" panose="020F0502020204030204" pitchFamily="34" charset="0"/>
              </a:rPr>
              <a:t> 	ė’ 	</a:t>
            </a:r>
            <a:r>
              <a:rPr lang="en-ID" sz="4200" i="1" dirty="0" err="1">
                <a:solidFill>
                  <a:srgbClr val="00B050"/>
                </a:solidFill>
                <a:ea typeface="Calibri" panose="020F0502020204030204" pitchFamily="34" charset="0"/>
              </a:rPr>
              <a:t>dari</a:t>
            </a:r>
            <a:r>
              <a:rPr lang="en-ID" sz="4200" i="1" dirty="0">
                <a:solidFill>
                  <a:srgbClr val="00B050"/>
                </a:solidFill>
                <a:ea typeface="Calibri" panose="020F0502020204030204" pitchFamily="34" charset="0"/>
              </a:rPr>
              <a:t> mana</a:t>
            </a:r>
            <a:r>
              <a:rPr lang="en-ID" sz="4200" i="1" dirty="0">
                <a:solidFill>
                  <a:srgbClr val="0432FF"/>
                </a:solidFill>
                <a:ea typeface="Calibri" panose="020F0502020204030204" pitchFamily="34" charset="0"/>
              </a:rPr>
              <a:t>?</a:t>
            </a:r>
            <a:r>
              <a:rPr lang="und-Latn-001" sz="4200" i="1">
                <a:solidFill>
                  <a:srgbClr val="0432FF"/>
                </a:solidFill>
                <a:ea typeface="Calibri" panose="020F0502020204030204" pitchFamily="34" charset="0"/>
              </a:rPr>
              <a:t> </a:t>
            </a:r>
            <a:br>
              <a:rPr lang="en-AU" sz="4200" i="1" dirty="0">
                <a:solidFill>
                  <a:srgbClr val="0432FF"/>
                </a:solidFill>
                <a:ea typeface="Calibri" panose="020F0502020204030204" pitchFamily="34" charset="0"/>
              </a:rPr>
            </a:br>
            <a:r>
              <a:rPr lang="en-AU" sz="4200" i="1" dirty="0">
                <a:solidFill>
                  <a:srgbClr val="0432FF"/>
                </a:solidFill>
                <a:ea typeface="Calibri" panose="020F0502020204030204" pitchFamily="34" charset="0"/>
              </a:rPr>
              <a:t> 					</a:t>
            </a:r>
            <a:r>
              <a:rPr lang="en-AU" sz="4200" dirty="0">
                <a:solidFill>
                  <a:srgbClr val="0432FF"/>
                </a:solidFill>
                <a:ea typeface="Calibri" panose="020F0502020204030204" pitchFamily="34" charset="0"/>
              </a:rPr>
              <a:t>PART	2	from where</a:t>
            </a:r>
            <a:br>
              <a:rPr lang="en-AU" sz="4200" b="1" dirty="0">
                <a:ea typeface="Calibri" panose="020F0502020204030204" pitchFamily="34" charset="0"/>
              </a:rPr>
            </a:br>
            <a:r>
              <a:rPr lang="en-AU" sz="4200" b="1" dirty="0">
                <a:solidFill>
                  <a:srgbClr val="0432FF"/>
                </a:solidFill>
                <a:ea typeface="Calibri" panose="020F0502020204030204" pitchFamily="34" charset="0"/>
              </a:rPr>
              <a:t> 					‘</a:t>
            </a:r>
            <a:r>
              <a:rPr lang="en-ID" sz="4200" dirty="0">
                <a:solidFill>
                  <a:srgbClr val="0432FF"/>
                </a:solidFill>
                <a:ea typeface="Calibri" panose="020F0502020204030204" pitchFamily="34" charset="0"/>
              </a:rPr>
              <a:t>where are you from?’</a:t>
            </a:r>
            <a:br>
              <a:rPr lang="en-AU" sz="4200" dirty="0"/>
            </a:br>
            <a:r>
              <a:rPr lang="en-AU" sz="4200" dirty="0"/>
              <a:t> 	</a:t>
            </a:r>
            <a:r>
              <a:rPr lang="en-AU" sz="4200" dirty="0" err="1"/>
              <a:t>Kahyapu</a:t>
            </a:r>
            <a:r>
              <a:rPr lang="en-AU" sz="4200" dirty="0"/>
              <a:t> 	: </a:t>
            </a:r>
            <a:endParaRPr lang="en-AU" sz="42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82513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E304D-CE81-5881-1722-B836232CF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15370"/>
            <a:ext cx="10515600" cy="1325563"/>
          </a:xfrm>
        </p:spPr>
        <p:txBody>
          <a:bodyPr/>
          <a:lstStyle/>
          <a:p>
            <a:r>
              <a:rPr lang="en-AU" dirty="0"/>
              <a:t>Prosodic and grammatical variations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B740C-CEE9-308C-7BCE-2862EB380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40933"/>
            <a:ext cx="9372600" cy="4636030"/>
          </a:xfrm>
        </p:spPr>
        <p:txBody>
          <a:bodyPr>
            <a:normAutofit lnSpcReduction="10000"/>
          </a:bodyPr>
          <a:lstStyle/>
          <a:p>
            <a:r>
              <a:rPr lang="en-AU" dirty="0"/>
              <a:t>Northern Enggano: </a:t>
            </a:r>
            <a:br>
              <a:rPr lang="en-AU" dirty="0"/>
            </a:br>
            <a:r>
              <a:rPr lang="en-AU" dirty="0"/>
              <a:t> 	</a:t>
            </a:r>
            <a:r>
              <a:rPr lang="en-AU" dirty="0" err="1"/>
              <a:t>Banjarsari</a:t>
            </a:r>
            <a:r>
              <a:rPr lang="en-AU" dirty="0"/>
              <a:t> </a:t>
            </a:r>
            <a:br>
              <a:rPr lang="en-AU" dirty="0"/>
            </a:br>
            <a:r>
              <a:rPr lang="en-AU" dirty="0"/>
              <a:t> </a:t>
            </a:r>
          </a:p>
          <a:p>
            <a:r>
              <a:rPr lang="en-AU" dirty="0"/>
              <a:t>Central Enggano: 							</a:t>
            </a:r>
            <a:br>
              <a:rPr lang="en-AU" dirty="0"/>
            </a:br>
            <a:r>
              <a:rPr lang="en-AU" dirty="0"/>
              <a:t> 	</a:t>
            </a:r>
            <a:r>
              <a:rPr lang="en-AU" b="1" dirty="0" err="1"/>
              <a:t>Meok</a:t>
            </a:r>
            <a:r>
              <a:rPr lang="en-AU" dirty="0" err="1"/>
              <a:t>-Apoho</a:t>
            </a:r>
            <a:r>
              <a:rPr lang="en-AU" dirty="0"/>
              <a:t> :</a:t>
            </a:r>
            <a:r>
              <a:rPr lang="en-AU" dirty="0">
                <a:solidFill>
                  <a:srgbClr val="0432FF"/>
                </a:solidFill>
              </a:rPr>
              <a:t>	</a:t>
            </a:r>
            <a:r>
              <a:rPr lang="und-Latn-001" i="1">
                <a:solidFill>
                  <a:srgbClr val="0432FF"/>
                </a:solidFill>
              </a:rPr>
              <a:t>Ha mė’ ka ean</a:t>
            </a:r>
            <a:r>
              <a:rPr lang="en-AU" i="1" dirty="0">
                <a:solidFill>
                  <a:srgbClr val="0432FF"/>
                </a:solidFill>
              </a:rPr>
              <a:t>?</a:t>
            </a:r>
            <a:br>
              <a:rPr lang="en-AU" dirty="0">
                <a:solidFill>
                  <a:srgbClr val="0432FF"/>
                </a:solidFill>
              </a:rPr>
            </a:br>
            <a:r>
              <a:rPr lang="en-AU" dirty="0">
                <a:solidFill>
                  <a:srgbClr val="0432FF"/>
                </a:solidFill>
              </a:rPr>
              <a:t> 				‘</a:t>
            </a:r>
            <a:r>
              <a:rPr lang="und-Latn-001">
                <a:solidFill>
                  <a:srgbClr val="0432FF"/>
                </a:solidFill>
              </a:rPr>
              <a:t>who</a:t>
            </a:r>
            <a:r>
              <a:rPr lang="en-AU" dirty="0">
                <a:solidFill>
                  <a:srgbClr val="0432FF"/>
                </a:solidFill>
              </a:rPr>
              <a:t>’s that</a:t>
            </a:r>
            <a:r>
              <a:rPr lang="und-Latn-001">
                <a:solidFill>
                  <a:srgbClr val="0432FF"/>
                </a:solidFill>
              </a:rPr>
              <a:t> com</a:t>
            </a:r>
            <a:r>
              <a:rPr lang="en-AU" dirty="0" err="1">
                <a:solidFill>
                  <a:srgbClr val="0432FF"/>
                </a:solidFill>
              </a:rPr>
              <a:t>ing</a:t>
            </a:r>
            <a:r>
              <a:rPr lang="en-AU" dirty="0">
                <a:solidFill>
                  <a:srgbClr val="0432FF"/>
                </a:solidFill>
              </a:rPr>
              <a:t>?’</a:t>
            </a:r>
            <a:r>
              <a:rPr lang="und-Latn-001">
                <a:solidFill>
                  <a:srgbClr val="0432FF"/>
                </a:solidFill>
              </a:rPr>
              <a:t> </a:t>
            </a:r>
            <a:br>
              <a:rPr lang="en-AU" dirty="0"/>
            </a:br>
            <a:r>
              <a:rPr lang="en-AU" dirty="0"/>
              <a:t>		  </a:t>
            </a:r>
          </a:p>
          <a:p>
            <a:r>
              <a:rPr lang="en-AU" dirty="0"/>
              <a:t>Southern Enggano:</a:t>
            </a:r>
            <a:br>
              <a:rPr lang="en-AU" dirty="0"/>
            </a:br>
            <a:r>
              <a:rPr lang="en-AU" dirty="0"/>
              <a:t> 	</a:t>
            </a:r>
            <a:r>
              <a:rPr lang="en-AU" dirty="0" err="1"/>
              <a:t>Melakoni</a:t>
            </a:r>
            <a:r>
              <a:rPr lang="en-AU" dirty="0"/>
              <a:t> 	: </a:t>
            </a:r>
            <a:br>
              <a:rPr lang="en-AU" dirty="0"/>
            </a:br>
            <a:r>
              <a:rPr lang="en-AU" dirty="0"/>
              <a:t> 	</a:t>
            </a:r>
            <a:r>
              <a:rPr lang="en-AU" b="1" dirty="0" err="1"/>
              <a:t>Kaana</a:t>
            </a:r>
            <a:r>
              <a:rPr lang="en-AU" dirty="0"/>
              <a:t> 	: 	</a:t>
            </a:r>
            <a:r>
              <a:rPr lang="und-Latn-001" i="1">
                <a:solidFill>
                  <a:srgbClr val="0432FF"/>
                </a:solidFill>
                <a:ea typeface="Calibri" panose="020F0502020204030204" pitchFamily="34" charset="0"/>
              </a:rPr>
              <a:t>Ha mė’ </a:t>
            </a:r>
            <a:r>
              <a:rPr lang="und-Latn-001" b="1" i="1">
                <a:solidFill>
                  <a:srgbClr val="0432FF"/>
                </a:solidFill>
                <a:ea typeface="Calibri" panose="020F0502020204030204" pitchFamily="34" charset="0"/>
              </a:rPr>
              <a:t>datang</a:t>
            </a:r>
            <a:r>
              <a:rPr lang="und-Latn-001" i="1">
                <a:solidFill>
                  <a:srgbClr val="0432FF"/>
                </a:solidFill>
                <a:ea typeface="Calibri" panose="020F0502020204030204" pitchFamily="34" charset="0"/>
              </a:rPr>
              <a:t> ean</a:t>
            </a:r>
            <a:r>
              <a:rPr lang="en-AU" i="1" dirty="0">
                <a:solidFill>
                  <a:srgbClr val="0432FF"/>
                </a:solidFill>
                <a:ea typeface="Calibri" panose="020F0502020204030204" pitchFamily="34" charset="0"/>
              </a:rPr>
              <a:t>?</a:t>
            </a:r>
            <a:br>
              <a:rPr lang="en-AU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AU" dirty="0">
                <a:latin typeface="Times New Roman" panose="02020603050405020304" pitchFamily="18" charset="0"/>
                <a:ea typeface="Calibri" panose="020F0502020204030204" pitchFamily="34" charset="0"/>
              </a:rPr>
              <a:t> 				</a:t>
            </a:r>
            <a:r>
              <a:rPr lang="en-AU" dirty="0">
                <a:solidFill>
                  <a:srgbClr val="0432FF"/>
                </a:solidFill>
              </a:rPr>
              <a:t> ‘</a:t>
            </a:r>
            <a:r>
              <a:rPr lang="und-Latn-001">
                <a:solidFill>
                  <a:srgbClr val="0432FF"/>
                </a:solidFill>
              </a:rPr>
              <a:t>who</a:t>
            </a:r>
            <a:r>
              <a:rPr lang="en-AU" dirty="0">
                <a:solidFill>
                  <a:srgbClr val="0432FF"/>
                </a:solidFill>
              </a:rPr>
              <a:t>’s that</a:t>
            </a:r>
            <a:r>
              <a:rPr lang="und-Latn-001">
                <a:solidFill>
                  <a:srgbClr val="0432FF"/>
                </a:solidFill>
              </a:rPr>
              <a:t> com</a:t>
            </a:r>
            <a:r>
              <a:rPr lang="en-AU" dirty="0" err="1">
                <a:solidFill>
                  <a:srgbClr val="0432FF"/>
                </a:solidFill>
              </a:rPr>
              <a:t>ing</a:t>
            </a:r>
            <a:r>
              <a:rPr lang="en-AU" dirty="0">
                <a:solidFill>
                  <a:srgbClr val="0432FF"/>
                </a:solidFill>
              </a:rPr>
              <a:t>?’</a:t>
            </a:r>
            <a:r>
              <a:rPr lang="und-Latn-001">
                <a:solidFill>
                  <a:srgbClr val="0432FF"/>
                </a:solidFill>
              </a:rPr>
              <a:t> </a:t>
            </a:r>
            <a:br>
              <a:rPr lang="en-AU" dirty="0"/>
            </a:br>
            <a:r>
              <a:rPr lang="en-AU" dirty="0"/>
              <a:t> 	</a:t>
            </a:r>
            <a:r>
              <a:rPr lang="en-AU" dirty="0" err="1"/>
              <a:t>Kahyapu</a:t>
            </a:r>
            <a:r>
              <a:rPr lang="en-AU" dirty="0"/>
              <a:t> 	: </a:t>
            </a:r>
            <a:endParaRPr lang="en-AU" dirty="0">
              <a:highlight>
                <a:srgbClr val="FFFF00"/>
              </a:highlight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50294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208BD-952B-14AB-2F2E-E389C249A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887" y="715617"/>
            <a:ext cx="10058400" cy="4240695"/>
          </a:xfrm>
        </p:spPr>
        <p:txBody>
          <a:bodyPr>
            <a:normAutofit fontScale="90000"/>
          </a:bodyPr>
          <a:lstStyle/>
          <a:p>
            <a:pPr algn="ctr"/>
            <a:r>
              <a:rPr lang="en-AU" dirty="0"/>
              <a:t>DISCUSSION</a:t>
            </a:r>
            <a:br>
              <a:rPr lang="en-AU" dirty="0"/>
            </a:br>
            <a:br>
              <a:rPr lang="en-AU" dirty="0"/>
            </a:br>
            <a:r>
              <a:rPr lang="en-AU" dirty="0"/>
              <a:t>language change</a:t>
            </a:r>
            <a:br>
              <a:rPr lang="en-AU" dirty="0"/>
            </a:br>
            <a:r>
              <a:rPr lang="en-AU" dirty="0"/>
              <a:t>/variation/diversification/endangerment </a:t>
            </a: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r>
              <a:rPr lang="en-AU" dirty="0">
                <a:solidFill>
                  <a:srgbClr val="FF0000"/>
                </a:solidFill>
              </a:rPr>
              <a:t>what do we learn from the Enggano case?</a:t>
            </a:r>
          </a:p>
        </p:txBody>
      </p:sp>
    </p:spTree>
    <p:extLst>
      <p:ext uri="{BB962C8B-B14F-4D97-AF65-F5344CB8AC3E}">
        <p14:creationId xmlns:p14="http://schemas.microsoft.com/office/powerpoint/2010/main" val="3374404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A588-1800-0A46-0F64-412DDA041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59" y="-133124"/>
            <a:ext cx="10320094" cy="1346906"/>
          </a:xfrm>
        </p:spPr>
        <p:txBody>
          <a:bodyPr>
            <a:normAutofit/>
          </a:bodyPr>
          <a:lstStyle/>
          <a:p>
            <a:r>
              <a:rPr lang="en-AU" dirty="0"/>
              <a:t>Identity and language variation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BCE3E-5BC3-EFF6-1157-5C43B1C63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25" y="1053709"/>
            <a:ext cx="5721461" cy="2167256"/>
          </a:xfrm>
        </p:spPr>
        <p:txBody>
          <a:bodyPr/>
          <a:lstStyle/>
          <a:p>
            <a:r>
              <a:rPr lang="en-AU" dirty="0"/>
              <a:t>The significance of religious affiliation/identity and social networks in language diversification/variation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E1801E-C890-9F6A-B53A-2ACBB797D5F7}"/>
              </a:ext>
            </a:extLst>
          </p:cNvPr>
          <p:cNvSpPr txBox="1">
            <a:spLocks/>
          </p:cNvSpPr>
          <p:nvPr/>
        </p:nvSpPr>
        <p:spPr>
          <a:xfrm>
            <a:off x="193959" y="3220965"/>
            <a:ext cx="5628413" cy="34726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dirty="0"/>
              <a:t>Three dialectal variations on the basis of clustering of (dis)similar lexical and phonetic variations</a:t>
            </a:r>
          </a:p>
          <a:p>
            <a:r>
              <a:rPr lang="en-AU" dirty="0"/>
              <a:t>Northern Enggano: </a:t>
            </a:r>
            <a:r>
              <a:rPr lang="en-AU" dirty="0" err="1"/>
              <a:t>Banjarsari</a:t>
            </a:r>
            <a:endParaRPr lang="en-AU" dirty="0"/>
          </a:p>
          <a:p>
            <a:r>
              <a:rPr lang="en-AU" dirty="0"/>
              <a:t>Central Enggano: </a:t>
            </a:r>
            <a:br>
              <a:rPr lang="en-AU" dirty="0"/>
            </a:br>
            <a:r>
              <a:rPr lang="en-AU" dirty="0" err="1"/>
              <a:t>Meok-Apoho</a:t>
            </a:r>
            <a:endParaRPr lang="en-AU" dirty="0"/>
          </a:p>
          <a:p>
            <a:r>
              <a:rPr lang="en-AU" dirty="0"/>
              <a:t>Southern Enggano:</a:t>
            </a:r>
            <a:br>
              <a:rPr lang="en-AU" dirty="0"/>
            </a:br>
            <a:r>
              <a:rPr lang="en-AU" dirty="0" err="1"/>
              <a:t>Melakoni-Kaana-Kahyapu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9E57AA-B92B-6403-07F6-444FC9057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598" y="1906297"/>
            <a:ext cx="6026265" cy="451002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2F38139-EAE8-5D59-7F3A-0D06B20DB264}"/>
              </a:ext>
            </a:extLst>
          </p:cNvPr>
          <p:cNvSpPr/>
          <p:nvPr/>
        </p:nvSpPr>
        <p:spPr>
          <a:xfrm rot="1846286">
            <a:off x="9078404" y="3466341"/>
            <a:ext cx="2397922" cy="1270849"/>
          </a:xfrm>
          <a:prstGeom prst="ellipse">
            <a:avLst/>
          </a:prstGeom>
          <a:solidFill>
            <a:srgbClr val="FFFF00">
              <a:alpha val="36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223E407-ACD1-69D7-E807-AD7FDED35C33}"/>
              </a:ext>
            </a:extLst>
          </p:cNvPr>
          <p:cNvSpPr/>
          <p:nvPr/>
        </p:nvSpPr>
        <p:spPr>
          <a:xfrm rot="19723749">
            <a:off x="8304337" y="2806477"/>
            <a:ext cx="1235538" cy="831041"/>
          </a:xfrm>
          <a:prstGeom prst="ellipse">
            <a:avLst/>
          </a:prstGeom>
          <a:solidFill>
            <a:srgbClr val="0000FF">
              <a:alpha val="8000"/>
            </a:srgb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E366A9C-1990-AA9B-8E5D-D1919DEC5661}"/>
              </a:ext>
            </a:extLst>
          </p:cNvPr>
          <p:cNvSpPr/>
          <p:nvPr/>
        </p:nvSpPr>
        <p:spPr>
          <a:xfrm rot="20000907">
            <a:off x="7114601" y="2236462"/>
            <a:ext cx="1321613" cy="821490"/>
          </a:xfrm>
          <a:prstGeom prst="ellipse">
            <a:avLst/>
          </a:prstGeom>
          <a:solidFill>
            <a:srgbClr val="FF0000">
              <a:alpha val="8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ABF52E-D47A-007A-6A0E-8EF444C646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96" t="1" r="4091" b="95029"/>
          <a:stretch/>
        </p:blipFill>
        <p:spPr>
          <a:xfrm>
            <a:off x="2700926" y="277469"/>
            <a:ext cx="8785213" cy="104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0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11120-19DE-DDFD-1C95-A5836044D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53" y="154618"/>
            <a:ext cx="10515600" cy="1325563"/>
          </a:xfrm>
        </p:spPr>
        <p:txBody>
          <a:bodyPr>
            <a:normAutofit/>
          </a:bodyPr>
          <a:lstStyle/>
          <a:p>
            <a:r>
              <a:rPr lang="en-AU" sz="3600" dirty="0"/>
              <a:t>Generational grammatical </a:t>
            </a:r>
            <a:br>
              <a:rPr lang="en-AU" sz="3600" dirty="0"/>
            </a:br>
            <a:r>
              <a:rPr lang="en-AU" sz="3600" dirty="0"/>
              <a:t>variations: grammaticalization paths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BD608-0EF2-E3E7-0F0A-C5754CA45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452" y="1480181"/>
            <a:ext cx="6391565" cy="4351338"/>
          </a:xfrm>
        </p:spPr>
        <p:txBody>
          <a:bodyPr/>
          <a:lstStyle/>
          <a:p>
            <a:r>
              <a:rPr lang="en-AU" dirty="0"/>
              <a:t>Intergenerational variation in morpho-syntax: language change in progress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FC7D24-0D04-2742-45CE-DB964ADB1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53" y="2738234"/>
            <a:ext cx="4618758" cy="35567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2B788A-FF26-B93A-44C7-00B0C23E1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934" y="2735137"/>
            <a:ext cx="3306805" cy="35598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22B90C-DA1F-496F-47A1-B1708DB304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9236"/>
          <a:stretch/>
        </p:blipFill>
        <p:spPr>
          <a:xfrm>
            <a:off x="8756462" y="2869479"/>
            <a:ext cx="3012203" cy="3833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31E267-E4D3-CA57-D920-9D8662B318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69" r="29770" b="68654"/>
          <a:stretch/>
        </p:blipFill>
        <p:spPr>
          <a:xfrm>
            <a:off x="7578731" y="154618"/>
            <a:ext cx="4359269" cy="248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916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F3B03-ACDC-B89B-BB0B-34B7DE778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Further planned investigation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3A5F4-02E1-5AA5-E9E2-8ACE031D6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3199" y="1947333"/>
            <a:ext cx="8703733" cy="3416829"/>
          </a:xfrm>
        </p:spPr>
        <p:txBody>
          <a:bodyPr/>
          <a:lstStyle/>
          <a:p>
            <a:r>
              <a:rPr lang="en-AU" dirty="0"/>
              <a:t>Variations across villages/social classes/generations</a:t>
            </a:r>
          </a:p>
          <a:p>
            <a:pPr lvl="1"/>
            <a:r>
              <a:rPr lang="en-AU" dirty="0"/>
              <a:t>More representative data</a:t>
            </a:r>
          </a:p>
          <a:p>
            <a:pPr lvl="1"/>
            <a:r>
              <a:rPr lang="en-AU" dirty="0"/>
              <a:t>Acquisition data: children speech</a:t>
            </a:r>
          </a:p>
          <a:p>
            <a:r>
              <a:rPr lang="en-AU" dirty="0"/>
              <a:t>socio-phonetics with solid evidence…</a:t>
            </a:r>
          </a:p>
          <a:p>
            <a:r>
              <a:rPr lang="en-AU" dirty="0"/>
              <a:t>…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70196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A6E31-2F74-EC3B-D76F-B229B9873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883" y="247913"/>
            <a:ext cx="10515600" cy="1325563"/>
          </a:xfrm>
        </p:spPr>
        <p:txBody>
          <a:bodyPr/>
          <a:lstStyle/>
          <a:p>
            <a:r>
              <a:rPr lang="en-AU" dirty="0"/>
              <a:t>Enggano: a socio-cultural-historical overview</a:t>
            </a:r>
            <a:br>
              <a:rPr lang="en-AU" dirty="0"/>
            </a:br>
            <a:r>
              <a:rPr lang="en-AU" i="1" dirty="0"/>
              <a:t>traditional social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F3F71-4A21-A846-60C4-FF6F726DA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934" y="1595966"/>
            <a:ext cx="4766734" cy="4855633"/>
          </a:xfrm>
        </p:spPr>
        <p:txBody>
          <a:bodyPr>
            <a:normAutofit fontScale="92500" lnSpcReduction="20000"/>
          </a:bodyPr>
          <a:lstStyle/>
          <a:p>
            <a:r>
              <a:rPr lang="en-AU" dirty="0"/>
              <a:t>Clan grouping: Indigenous vs. non-indigenous clans</a:t>
            </a:r>
          </a:p>
          <a:p>
            <a:pPr lvl="1"/>
            <a:r>
              <a:rPr lang="id-ID" dirty="0" err="1"/>
              <a:t>Kauno</a:t>
            </a:r>
            <a:endParaRPr lang="id-ID" dirty="0"/>
          </a:p>
          <a:p>
            <a:pPr lvl="1"/>
            <a:r>
              <a:rPr lang="id-ID" dirty="0" err="1"/>
              <a:t>Kaitora</a:t>
            </a:r>
            <a:endParaRPr lang="id-ID" dirty="0"/>
          </a:p>
          <a:p>
            <a:pPr lvl="1"/>
            <a:r>
              <a:rPr lang="id-ID" dirty="0" err="1"/>
              <a:t>Kaharuba</a:t>
            </a:r>
            <a:endParaRPr lang="id-ID" dirty="0"/>
          </a:p>
          <a:p>
            <a:pPr lvl="1"/>
            <a:r>
              <a:rPr lang="id-ID" dirty="0" err="1"/>
              <a:t>Kaharubi</a:t>
            </a:r>
            <a:endParaRPr lang="id-ID" dirty="0"/>
          </a:p>
          <a:p>
            <a:pPr lvl="1"/>
            <a:r>
              <a:rPr lang="id-ID" dirty="0" err="1"/>
              <a:t>Kaahua</a:t>
            </a:r>
            <a:r>
              <a:rPr lang="id-ID" dirty="0"/>
              <a:t> </a:t>
            </a:r>
            <a:endParaRPr lang="en-AU" dirty="0"/>
          </a:p>
          <a:p>
            <a:pPr lvl="1"/>
            <a:r>
              <a:rPr lang="en-AU" dirty="0"/>
              <a:t>Kamay</a:t>
            </a:r>
          </a:p>
          <a:p>
            <a:r>
              <a:rPr lang="en-AU" dirty="0"/>
              <a:t>Traditional vs. modern leadership</a:t>
            </a:r>
          </a:p>
          <a:p>
            <a:pPr lvl="1"/>
            <a:r>
              <a:rPr lang="en-AU" i="1" dirty="0" err="1"/>
              <a:t>Pabbuki</a:t>
            </a:r>
            <a:r>
              <a:rPr lang="en-AU" dirty="0"/>
              <a:t>: the speaker/leader of all clans</a:t>
            </a:r>
          </a:p>
          <a:p>
            <a:pPr lvl="1"/>
            <a:r>
              <a:rPr lang="en-AU" i="1" dirty="0" err="1"/>
              <a:t>Iur</a:t>
            </a:r>
            <a:r>
              <a:rPr lang="en-AU" i="1" dirty="0"/>
              <a:t> </a:t>
            </a:r>
            <a:r>
              <a:rPr lang="en-AU" i="1" dirty="0" err="1"/>
              <a:t>Ahao</a:t>
            </a:r>
            <a:r>
              <a:rPr lang="en-AU" i="1" dirty="0"/>
              <a:t> (</a:t>
            </a:r>
            <a:r>
              <a:rPr lang="en-AU" i="1" dirty="0" err="1"/>
              <a:t>kepala</a:t>
            </a:r>
            <a:r>
              <a:rPr lang="en-AU" i="1" dirty="0"/>
              <a:t> </a:t>
            </a:r>
            <a:r>
              <a:rPr lang="en-AU" i="1" dirty="0" err="1"/>
              <a:t>suku</a:t>
            </a:r>
            <a:r>
              <a:rPr lang="en-AU" i="1" dirty="0"/>
              <a:t>/</a:t>
            </a:r>
            <a:r>
              <a:rPr lang="en-AU" i="1" dirty="0" err="1"/>
              <a:t>adat</a:t>
            </a:r>
            <a:r>
              <a:rPr lang="en-AU" i="1" dirty="0"/>
              <a:t>)</a:t>
            </a:r>
            <a:r>
              <a:rPr lang="en-AU" dirty="0"/>
              <a:t>: Clan head/elder</a:t>
            </a:r>
          </a:p>
          <a:p>
            <a:pPr lvl="1"/>
            <a:r>
              <a:rPr lang="en-AU" i="1" dirty="0" err="1"/>
              <a:t>Pintu</a:t>
            </a:r>
            <a:r>
              <a:rPr lang="en-AU" i="1" dirty="0"/>
              <a:t> </a:t>
            </a:r>
            <a:r>
              <a:rPr lang="en-AU" i="1" dirty="0" err="1"/>
              <a:t>suku</a:t>
            </a:r>
            <a:r>
              <a:rPr lang="en-AU" i="1" dirty="0"/>
              <a:t>: </a:t>
            </a:r>
            <a:r>
              <a:rPr lang="en-AU" dirty="0"/>
              <a:t>sub-clan leader elder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CA1599-C4B1-9807-E00B-C43173777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038" y="1794933"/>
            <a:ext cx="7146962" cy="39073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89F98F-B3D6-FA05-234E-E658A9910D0F}"/>
              </a:ext>
            </a:extLst>
          </p:cNvPr>
          <p:cNvSpPr/>
          <p:nvPr/>
        </p:nvSpPr>
        <p:spPr>
          <a:xfrm>
            <a:off x="632883" y="3657600"/>
            <a:ext cx="2161117" cy="33866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824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A7E9D-C123-BBAB-5FAF-1B2EDE168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56" y="277812"/>
            <a:ext cx="10515600" cy="1325563"/>
          </a:xfrm>
        </p:spPr>
        <p:txBody>
          <a:bodyPr/>
          <a:lstStyle/>
          <a:p>
            <a:r>
              <a:rPr lang="en-AU" dirty="0"/>
              <a:t>Enggano: a socio-cultural-historical overview</a:t>
            </a:r>
            <a:br>
              <a:rPr lang="en-AU" dirty="0"/>
            </a:br>
            <a:r>
              <a:rPr lang="en-AU" i="1" dirty="0"/>
              <a:t>Migration and language contact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92FA5-2056-B282-49E3-8951DB367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523" y="1603375"/>
            <a:ext cx="6788744" cy="4754563"/>
          </a:xfrm>
        </p:spPr>
        <p:txBody>
          <a:bodyPr>
            <a:normAutofit lnSpcReduction="10000"/>
          </a:bodyPr>
          <a:lstStyle/>
          <a:p>
            <a:r>
              <a:rPr lang="en-ID" dirty="0"/>
              <a:t>The 18</a:t>
            </a:r>
            <a:r>
              <a:rPr lang="en-ID" baseline="30000" dirty="0"/>
              <a:t>th</a:t>
            </a:r>
            <a:r>
              <a:rPr lang="en-ID" dirty="0"/>
              <a:t> Century or earlier: </a:t>
            </a:r>
            <a:br>
              <a:rPr lang="en-ID" dirty="0"/>
            </a:br>
            <a:r>
              <a:rPr lang="en-ID" dirty="0"/>
              <a:t>not recorded by local (oral) histories</a:t>
            </a:r>
          </a:p>
          <a:p>
            <a:r>
              <a:rPr lang="en-ID" dirty="0"/>
              <a:t>According Johansen (</a:t>
            </a:r>
            <a:r>
              <a:rPr lang="en-ID" dirty="0" err="1"/>
              <a:t>Kaitora</a:t>
            </a:r>
            <a:r>
              <a:rPr lang="en-ID" dirty="0"/>
              <a:t> Clan elder): 1902, Christianity introduced to Enggano with the first Church in </a:t>
            </a:r>
            <a:r>
              <a:rPr lang="en-ID" dirty="0" err="1"/>
              <a:t>Kahyapu</a:t>
            </a:r>
            <a:r>
              <a:rPr lang="en-ID" dirty="0"/>
              <a:t>, called </a:t>
            </a:r>
            <a:r>
              <a:rPr lang="en-ID" dirty="0" err="1"/>
              <a:t>Gereja</a:t>
            </a:r>
            <a:r>
              <a:rPr lang="en-ID" dirty="0"/>
              <a:t> HKBP( </a:t>
            </a:r>
            <a:r>
              <a:rPr lang="en-ID" dirty="0" err="1"/>
              <a:t>Huria</a:t>
            </a:r>
            <a:r>
              <a:rPr lang="en-ID" dirty="0"/>
              <a:t> Kristen </a:t>
            </a:r>
            <a:r>
              <a:rPr lang="en-ID" dirty="0" err="1"/>
              <a:t>batak</a:t>
            </a:r>
            <a:r>
              <a:rPr lang="en-ID" dirty="0"/>
              <a:t> </a:t>
            </a:r>
            <a:r>
              <a:rPr lang="en-ID" dirty="0" err="1"/>
              <a:t>protestan</a:t>
            </a:r>
            <a:r>
              <a:rPr lang="en-ID" dirty="0"/>
              <a:t>), built on the Island of </a:t>
            </a:r>
            <a:r>
              <a:rPr lang="en-ID" dirty="0" err="1"/>
              <a:t>Dua</a:t>
            </a:r>
            <a:r>
              <a:rPr lang="en-ID" dirty="0"/>
              <a:t>.</a:t>
            </a:r>
          </a:p>
          <a:p>
            <a:r>
              <a:rPr lang="en-ID" dirty="0"/>
              <a:t>Sea ports:</a:t>
            </a:r>
          </a:p>
          <a:p>
            <a:pPr lvl="1"/>
            <a:r>
              <a:rPr lang="en-ID" dirty="0"/>
              <a:t>First Enggano port was in </a:t>
            </a:r>
            <a:r>
              <a:rPr lang="en-ID" dirty="0" err="1"/>
              <a:t>Pulau</a:t>
            </a:r>
            <a:r>
              <a:rPr lang="en-ID" dirty="0"/>
              <a:t> </a:t>
            </a:r>
            <a:r>
              <a:rPr lang="en-ID" dirty="0" err="1"/>
              <a:t>Dua</a:t>
            </a:r>
            <a:r>
              <a:rPr lang="en-ID" dirty="0"/>
              <a:t> </a:t>
            </a:r>
          </a:p>
          <a:p>
            <a:pPr lvl="1"/>
            <a:r>
              <a:rPr lang="en-ID" dirty="0"/>
              <a:t>Then, the Enggano port in </a:t>
            </a:r>
            <a:r>
              <a:rPr lang="en-ID" dirty="0" err="1"/>
              <a:t>Malakoni</a:t>
            </a:r>
            <a:endParaRPr lang="en-ID" dirty="0"/>
          </a:p>
          <a:p>
            <a:pPr lvl="1"/>
            <a:r>
              <a:rPr lang="en-ID" dirty="0"/>
              <a:t>The more recent port in </a:t>
            </a:r>
            <a:r>
              <a:rPr lang="en-ID" dirty="0" err="1"/>
              <a:t>Kahyapu</a:t>
            </a:r>
            <a:r>
              <a:rPr lang="en-ID" dirty="0"/>
              <a:t> </a:t>
            </a:r>
          </a:p>
          <a:p>
            <a:r>
              <a:rPr lang="en-ID" dirty="0"/>
              <a:t>Enggano Airport in </a:t>
            </a:r>
            <a:r>
              <a:rPr lang="en-ID" dirty="0" err="1"/>
              <a:t>Banjarsari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428F96-E18E-BC79-6AD6-9F5C3F39D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34" y="1603375"/>
            <a:ext cx="5163143" cy="3429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937E8E2-F3A7-527B-CBD2-173A52B0E574}"/>
              </a:ext>
            </a:extLst>
          </p:cNvPr>
          <p:cNvSpPr/>
          <p:nvPr/>
        </p:nvSpPr>
        <p:spPr>
          <a:xfrm>
            <a:off x="10294728" y="2928938"/>
            <a:ext cx="1190824" cy="1107995"/>
          </a:xfrm>
          <a:prstGeom prst="ellipse">
            <a:avLst/>
          </a:prstGeom>
          <a:solidFill>
            <a:srgbClr val="FF0000">
              <a:alpha val="8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9282B0-E909-E435-351F-5CA35F14BF9C}"/>
              </a:ext>
            </a:extLst>
          </p:cNvPr>
          <p:cNvSpPr/>
          <p:nvPr/>
        </p:nvSpPr>
        <p:spPr>
          <a:xfrm>
            <a:off x="8241100" y="1805517"/>
            <a:ext cx="832848" cy="683683"/>
          </a:xfrm>
          <a:prstGeom prst="ellipse">
            <a:avLst/>
          </a:prstGeom>
          <a:solidFill>
            <a:srgbClr val="FF0000">
              <a:alpha val="8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E0DF68-F716-43D9-22C9-1A2D8136C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658" y="2184401"/>
            <a:ext cx="6961894" cy="436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543A7B-AC7B-718E-84BA-7CB458E75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267" y="2947667"/>
            <a:ext cx="5163143" cy="358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1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A90FF-2CC2-D0DB-991F-9C7221AD3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88" y="0"/>
            <a:ext cx="10515600" cy="1325563"/>
          </a:xfrm>
        </p:spPr>
        <p:txBody>
          <a:bodyPr/>
          <a:lstStyle/>
          <a:p>
            <a:r>
              <a:rPr lang="en-AU" dirty="0" err="1"/>
              <a:t>Pulau</a:t>
            </a:r>
            <a:r>
              <a:rPr lang="en-AU" dirty="0"/>
              <a:t> </a:t>
            </a:r>
            <a:r>
              <a:rPr lang="en-AU" dirty="0" err="1"/>
              <a:t>Dua</a:t>
            </a:r>
            <a:r>
              <a:rPr lang="en-AU" dirty="0"/>
              <a:t> (now)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F1985E-5396-E059-0DCB-706C4B9FD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110" y="1622159"/>
            <a:ext cx="7872604" cy="4895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4B8729-0834-44CA-EA71-DC96548817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12"/>
          <a:stretch/>
        </p:blipFill>
        <p:spPr>
          <a:xfrm>
            <a:off x="7730066" y="182109"/>
            <a:ext cx="4336648" cy="2611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B8C202-B7B2-E2CC-2F56-6FDA6FE1A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700" y="3190796"/>
            <a:ext cx="5156200" cy="3594100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5494D443-7D35-FC33-E691-499E8174F2DC}"/>
              </a:ext>
            </a:extLst>
          </p:cNvPr>
          <p:cNvSpPr/>
          <p:nvPr/>
        </p:nvSpPr>
        <p:spPr>
          <a:xfrm rot="2891547">
            <a:off x="9735260" y="1668851"/>
            <a:ext cx="493953" cy="304388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1F0621-A1AC-5E42-EACD-592AEAB716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701" b="13283"/>
          <a:stretch/>
        </p:blipFill>
        <p:spPr>
          <a:xfrm>
            <a:off x="125286" y="2641600"/>
            <a:ext cx="5156200" cy="3134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C24F1A-7A39-3582-0BA9-C70F08A58C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688" y="1082097"/>
            <a:ext cx="4489046" cy="311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88" y="278769"/>
            <a:ext cx="11064111" cy="565623"/>
          </a:xfrm>
        </p:spPr>
        <p:txBody>
          <a:bodyPr>
            <a:noAutofit/>
          </a:bodyPr>
          <a:lstStyle/>
          <a:p>
            <a:r>
              <a:rPr lang="en-US" sz="3600" dirty="0"/>
              <a:t>Contemporary Enggano: social networks and migrants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89" y="2009018"/>
            <a:ext cx="5464624" cy="40896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3103" y="844392"/>
            <a:ext cx="106304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Three main areas with the central area consisting of </a:t>
            </a:r>
            <a:r>
              <a:rPr lang="en-US" sz="2400" dirty="0" err="1"/>
              <a:t>Meok</a:t>
            </a:r>
            <a:r>
              <a:rPr lang="en-US" sz="2400" dirty="0"/>
              <a:t>, </a:t>
            </a:r>
            <a:r>
              <a:rPr lang="en-US" sz="2400" dirty="0" err="1"/>
              <a:t>Apoho</a:t>
            </a:r>
            <a:r>
              <a:rPr lang="en-US" sz="2400" dirty="0"/>
              <a:t> and </a:t>
            </a:r>
            <a:r>
              <a:rPr lang="en-US" sz="2400" dirty="0" err="1"/>
              <a:t>Malankoli</a:t>
            </a:r>
            <a:r>
              <a:rPr lang="en-US" sz="2400" dirty="0"/>
              <a:t> being the conservative villages where native fluent speakers generally live.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16255" y="1920773"/>
            <a:ext cx="546462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Non-Enggano migrants typically live in the northern and southern villages of </a:t>
            </a:r>
            <a:r>
              <a:rPr lang="en-US" sz="2200" dirty="0" err="1"/>
              <a:t>Banjarsari</a:t>
            </a:r>
            <a:r>
              <a:rPr lang="en-US" sz="2200" dirty="0"/>
              <a:t>, </a:t>
            </a:r>
            <a:r>
              <a:rPr lang="en-US" sz="2200" dirty="0" err="1"/>
              <a:t>Kaana</a:t>
            </a:r>
            <a:r>
              <a:rPr lang="en-US" sz="2200" dirty="0"/>
              <a:t> and </a:t>
            </a:r>
            <a:r>
              <a:rPr lang="en-US" sz="2200" dirty="0" err="1"/>
              <a:t>Kahyapu</a:t>
            </a:r>
            <a:r>
              <a:rPr lang="en-US" sz="2200" dirty="0"/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outnumbering the local Enggano people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Recent infrastructure development: better/additional seaports, better roads connecting the villages, more mobility </a:t>
            </a:r>
          </a:p>
          <a:p>
            <a:pPr marL="800100" lvl="1" indent="-342900">
              <a:buFont typeface="Arial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Disturbing and changing the traditional ecologies and social networks </a:t>
            </a:r>
          </a:p>
          <a:p>
            <a:pPr marL="800100" lvl="1" indent="-342900">
              <a:buFont typeface="Arial"/>
              <a:buChar char="•"/>
            </a:pPr>
            <a:r>
              <a:rPr lang="en-US" sz="2200" dirty="0">
                <a:sym typeface="Wingdings"/>
              </a:rPr>
              <a:t> </a:t>
            </a:r>
            <a:r>
              <a:rPr lang="en-US" sz="2200" dirty="0">
                <a:solidFill>
                  <a:srgbClr val="FF0000"/>
                </a:solidFill>
                <a:sym typeface="Wingdings"/>
              </a:rPr>
              <a:t>accelerated language shift to Indonesian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" name="Oval 6"/>
          <p:cNvSpPr/>
          <p:nvPr/>
        </p:nvSpPr>
        <p:spPr>
          <a:xfrm>
            <a:off x="1724525" y="2230761"/>
            <a:ext cx="1187411" cy="1014856"/>
          </a:xfrm>
          <a:prstGeom prst="ellipse">
            <a:avLst/>
          </a:prstGeom>
          <a:solidFill>
            <a:srgbClr val="FF0000">
              <a:alpha val="8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35333" y="3604353"/>
            <a:ext cx="1190824" cy="1107995"/>
          </a:xfrm>
          <a:prstGeom prst="ellipse">
            <a:avLst/>
          </a:prstGeom>
          <a:solidFill>
            <a:srgbClr val="FF0000">
              <a:alpha val="8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390579" y="2900473"/>
            <a:ext cx="855902" cy="690287"/>
          </a:xfrm>
          <a:prstGeom prst="ellipse">
            <a:avLst/>
          </a:prstGeom>
          <a:solidFill>
            <a:srgbClr val="0000FF">
              <a:alpha val="8000"/>
            </a:srgb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A6E31-2F74-EC3B-D76F-B229B9873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11" y="252584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/>
              <a:t>Enggano: a socio-cultural-historical overview</a:t>
            </a:r>
            <a:br>
              <a:rPr lang="en-AU" dirty="0"/>
            </a:br>
            <a:r>
              <a:rPr lang="en-AU" sz="3600" i="1" dirty="0"/>
              <a:t>Demography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F3F71-4A21-A846-60C4-FF6F726DA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" y="1578147"/>
            <a:ext cx="11064240" cy="4598817"/>
          </a:xfrm>
        </p:spPr>
        <p:txBody>
          <a:bodyPr/>
          <a:lstStyle/>
          <a:p>
            <a:r>
              <a:rPr lang="en-AU" dirty="0"/>
              <a:t>Population (based on the BPS statistics)</a:t>
            </a:r>
          </a:p>
          <a:p>
            <a:pPr marL="457200" lvl="1" indent="0">
              <a:buNone/>
            </a:pPr>
            <a:endParaRPr lang="en-AU" dirty="0"/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7DE5F3-3473-F729-1FA0-9415A8BE5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" y="2000324"/>
            <a:ext cx="5857524" cy="4316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EB3DCF-D4D5-F40C-AD1C-F25DA1C31FB8}"/>
              </a:ext>
            </a:extLst>
          </p:cNvPr>
          <p:cNvSpPr/>
          <p:nvPr/>
        </p:nvSpPr>
        <p:spPr>
          <a:xfrm>
            <a:off x="528711" y="5435600"/>
            <a:ext cx="4602089" cy="440267"/>
          </a:xfrm>
          <a:prstGeom prst="rect">
            <a:avLst/>
          </a:prstGeom>
          <a:solidFill>
            <a:schemeClr val="accent1">
              <a:alpha val="1857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7FECE3-20E4-F789-147B-E8A2AE57E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454" y="1087609"/>
            <a:ext cx="4372712" cy="372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4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E0F63-E454-E5A1-5EF3-A806A30E1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6495"/>
            <a:ext cx="10515600" cy="1325563"/>
          </a:xfrm>
        </p:spPr>
        <p:txBody>
          <a:bodyPr/>
          <a:lstStyle/>
          <a:p>
            <a:r>
              <a:rPr lang="en-AU" dirty="0"/>
              <a:t>Demography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2DE8-E556-F9B9-F00C-911E802EA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8187"/>
            <a:ext cx="10944497" cy="1325564"/>
          </a:xfrm>
        </p:spPr>
        <p:txBody>
          <a:bodyPr>
            <a:normAutofit lnSpcReduction="10000"/>
          </a:bodyPr>
          <a:lstStyle/>
          <a:p>
            <a:r>
              <a:rPr lang="en-AU" dirty="0"/>
              <a:t>KK (family units) dominated by non-Enggano villages of </a:t>
            </a:r>
            <a:r>
              <a:rPr lang="en-AU" dirty="0" err="1"/>
              <a:t>Banjarsari</a:t>
            </a:r>
            <a:r>
              <a:rPr lang="en-AU" dirty="0"/>
              <a:t>, </a:t>
            </a:r>
            <a:r>
              <a:rPr lang="en-AU" dirty="0" err="1"/>
              <a:t>Kaana</a:t>
            </a:r>
            <a:r>
              <a:rPr lang="en-AU" dirty="0"/>
              <a:t> and </a:t>
            </a:r>
            <a:r>
              <a:rPr lang="en-AU" dirty="0" err="1"/>
              <a:t>Kahyapu</a:t>
            </a:r>
            <a:endParaRPr lang="en-AU" dirty="0"/>
          </a:p>
          <a:p>
            <a:r>
              <a:rPr lang="en-AU" dirty="0" err="1"/>
              <a:t>Banjarsari</a:t>
            </a:r>
            <a:r>
              <a:rPr lang="en-AU" dirty="0"/>
              <a:t>: 285 families (or 23.5% of total number of families in Enggano)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1348FB-7325-EFD5-2F6E-401365448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270" y="2290686"/>
            <a:ext cx="5815818" cy="45673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5C1025-8A73-59EC-84C8-E83EF0B623A0}"/>
              </a:ext>
            </a:extLst>
          </p:cNvPr>
          <p:cNvSpPr/>
          <p:nvPr/>
        </p:nvSpPr>
        <p:spPr>
          <a:xfrm>
            <a:off x="838200" y="4010920"/>
            <a:ext cx="5881528" cy="299823"/>
          </a:xfrm>
          <a:prstGeom prst="rect">
            <a:avLst/>
          </a:prstGeom>
          <a:solidFill>
            <a:schemeClr val="accent1">
              <a:alpha val="1857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FE1269-30B9-5DC7-189E-EACAC8E9B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620" y="2720718"/>
            <a:ext cx="4610401" cy="337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D2891-3BE5-9EBE-4A71-CAE72D8D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98" y="365125"/>
            <a:ext cx="10917702" cy="1325563"/>
          </a:xfrm>
        </p:spPr>
        <p:txBody>
          <a:bodyPr/>
          <a:lstStyle/>
          <a:p>
            <a:r>
              <a:rPr lang="en-AU" dirty="0"/>
              <a:t>Religion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4654CD-F2A1-1098-D875-96C5318FF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1519"/>
            <a:ext cx="7308182" cy="500135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9F98772-7B83-3880-0740-3B0513CF49B4}"/>
              </a:ext>
            </a:extLst>
          </p:cNvPr>
          <p:cNvSpPr txBox="1">
            <a:spLocks/>
          </p:cNvSpPr>
          <p:nvPr/>
        </p:nvSpPr>
        <p:spPr>
          <a:xfrm>
            <a:off x="8808449" y="210684"/>
            <a:ext cx="3168987" cy="3159704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200" dirty="0"/>
              <a:t>Christians, Churches</a:t>
            </a:r>
          </a:p>
          <a:p>
            <a:pPr lvl="1"/>
            <a:r>
              <a:rPr lang="en-AU" sz="2200" dirty="0" err="1"/>
              <a:t>Banjarsari</a:t>
            </a:r>
            <a:r>
              <a:rPr lang="en-AU" sz="2200" dirty="0">
                <a:sym typeface="Wingdings" pitchFamily="2" charset="2"/>
              </a:rPr>
              <a:t> (2)</a:t>
            </a:r>
          </a:p>
          <a:p>
            <a:pPr lvl="1"/>
            <a:r>
              <a:rPr lang="en-AU" sz="2200" dirty="0" err="1">
                <a:highlight>
                  <a:srgbClr val="FFFF00"/>
                </a:highlight>
                <a:sym typeface="Wingdings" pitchFamily="2" charset="2"/>
              </a:rPr>
              <a:t>Meok</a:t>
            </a:r>
            <a:r>
              <a:rPr lang="en-AU" sz="2200" dirty="0">
                <a:highlight>
                  <a:srgbClr val="FFFF00"/>
                </a:highlight>
                <a:sym typeface="Wingdings" pitchFamily="2" charset="2"/>
              </a:rPr>
              <a:t> (4)</a:t>
            </a:r>
          </a:p>
          <a:p>
            <a:pPr lvl="1"/>
            <a:r>
              <a:rPr lang="en-AU" sz="2200" dirty="0" err="1">
                <a:sym typeface="Wingdings" pitchFamily="2" charset="2"/>
              </a:rPr>
              <a:t>Apoho</a:t>
            </a:r>
            <a:r>
              <a:rPr lang="en-AU" sz="2200" dirty="0">
                <a:sym typeface="Wingdings" pitchFamily="2" charset="2"/>
              </a:rPr>
              <a:t> (1)</a:t>
            </a:r>
          </a:p>
          <a:p>
            <a:pPr lvl="1"/>
            <a:r>
              <a:rPr lang="en-AU" sz="2200" dirty="0" err="1">
                <a:sym typeface="Wingdings" pitchFamily="2" charset="2"/>
              </a:rPr>
              <a:t>Malakoni</a:t>
            </a:r>
            <a:r>
              <a:rPr lang="en-AU" sz="2200" dirty="0">
                <a:sym typeface="Wingdings" pitchFamily="2" charset="2"/>
              </a:rPr>
              <a:t> (1)</a:t>
            </a:r>
          </a:p>
          <a:p>
            <a:pPr lvl="1"/>
            <a:r>
              <a:rPr lang="en-AU" sz="2200" dirty="0" err="1">
                <a:solidFill>
                  <a:srgbClr val="FF0000"/>
                </a:solidFill>
                <a:sym typeface="Wingdings" pitchFamily="2" charset="2"/>
              </a:rPr>
              <a:t>Kaana</a:t>
            </a:r>
            <a:r>
              <a:rPr lang="en-AU" sz="2200" dirty="0">
                <a:solidFill>
                  <a:srgbClr val="FF0000"/>
                </a:solidFill>
                <a:sym typeface="Wingdings" pitchFamily="2" charset="2"/>
              </a:rPr>
              <a:t> (0)</a:t>
            </a:r>
          </a:p>
          <a:p>
            <a:pPr lvl="1"/>
            <a:r>
              <a:rPr lang="en-AU" sz="2200" dirty="0" err="1">
                <a:sym typeface="Wingdings" pitchFamily="2" charset="2"/>
              </a:rPr>
              <a:t>Kahyapu</a:t>
            </a:r>
            <a:r>
              <a:rPr lang="en-AU" sz="2200" dirty="0">
                <a:sym typeface="Wingdings" pitchFamily="2" charset="2"/>
              </a:rPr>
              <a:t> (1)</a:t>
            </a:r>
          </a:p>
          <a:p>
            <a:pPr lvl="1"/>
            <a:endParaRPr lang="en-AU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E072B26-CC15-7FF6-5426-5A5BC8674FA3}"/>
              </a:ext>
            </a:extLst>
          </p:cNvPr>
          <p:cNvSpPr txBox="1">
            <a:spLocks/>
          </p:cNvSpPr>
          <p:nvPr/>
        </p:nvSpPr>
        <p:spPr>
          <a:xfrm>
            <a:off x="5365697" y="269296"/>
            <a:ext cx="3303800" cy="315970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200"/>
              <a:t>Moslems: mosques/</a:t>
            </a:r>
            <a:br>
              <a:rPr lang="en-AU" sz="2200"/>
            </a:br>
            <a:r>
              <a:rPr lang="en-AU" sz="2200"/>
              <a:t>musholas</a:t>
            </a:r>
          </a:p>
          <a:p>
            <a:pPr lvl="1"/>
            <a:r>
              <a:rPr lang="en-AU" sz="2200">
                <a:highlight>
                  <a:srgbClr val="00FF00"/>
                </a:highlight>
              </a:rPr>
              <a:t>Banjarsari</a:t>
            </a:r>
            <a:r>
              <a:rPr lang="en-AU" sz="2200">
                <a:highlight>
                  <a:srgbClr val="00FF00"/>
                </a:highlight>
                <a:sym typeface="Wingdings" pitchFamily="2" charset="2"/>
              </a:rPr>
              <a:t> (7)</a:t>
            </a:r>
          </a:p>
          <a:p>
            <a:pPr lvl="1"/>
            <a:r>
              <a:rPr lang="en-AU" sz="2200">
                <a:sym typeface="Wingdings" pitchFamily="2" charset="2"/>
              </a:rPr>
              <a:t>Meok (1)</a:t>
            </a:r>
          </a:p>
          <a:p>
            <a:pPr lvl="1"/>
            <a:r>
              <a:rPr lang="en-AU" sz="2200">
                <a:sym typeface="Wingdings" pitchFamily="2" charset="2"/>
              </a:rPr>
              <a:t>Apoho (1)</a:t>
            </a:r>
          </a:p>
          <a:p>
            <a:pPr lvl="1"/>
            <a:r>
              <a:rPr lang="en-AU" sz="2200">
                <a:highlight>
                  <a:srgbClr val="00FF00"/>
                </a:highlight>
                <a:sym typeface="Wingdings" pitchFamily="2" charset="2"/>
              </a:rPr>
              <a:t>Malakoni (3)</a:t>
            </a:r>
          </a:p>
          <a:p>
            <a:pPr lvl="1"/>
            <a:r>
              <a:rPr lang="en-AU" sz="2200" b="1">
                <a:solidFill>
                  <a:schemeClr val="accent6">
                    <a:lumMod val="50000"/>
                  </a:schemeClr>
                </a:solidFill>
                <a:highlight>
                  <a:srgbClr val="00FF00"/>
                </a:highlight>
                <a:sym typeface="Wingdings" pitchFamily="2" charset="2"/>
              </a:rPr>
              <a:t>Kaana (3)</a:t>
            </a:r>
          </a:p>
          <a:p>
            <a:pPr lvl="1"/>
            <a:r>
              <a:rPr lang="en-AU" sz="2200">
                <a:highlight>
                  <a:srgbClr val="00FF00"/>
                </a:highlight>
                <a:sym typeface="Wingdings" pitchFamily="2" charset="2"/>
              </a:rPr>
              <a:t>Kahyapu (5)</a:t>
            </a:r>
            <a:endParaRPr lang="en-AU" sz="2200" dirty="0">
              <a:highlight>
                <a:srgbClr val="00FF00"/>
              </a:highlight>
              <a:sym typeface="Wingdings" pitchFamily="2" charset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31169-8F0E-F635-3FDB-EE48E9E303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59" t="1" b="4052"/>
          <a:stretch/>
        </p:blipFill>
        <p:spPr>
          <a:xfrm>
            <a:off x="4977131" y="4307731"/>
            <a:ext cx="4080932" cy="2339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23CBCE-D071-2140-4611-9A9A63513B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28" t="12099" r="6219" b="11605"/>
          <a:stretch/>
        </p:blipFill>
        <p:spPr>
          <a:xfrm>
            <a:off x="9197015" y="3045958"/>
            <a:ext cx="1911252" cy="369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8154</TotalTime>
  <Words>2373</Words>
  <Application>Microsoft Macintosh PowerPoint</Application>
  <PresentationFormat>Widescreen</PresentationFormat>
  <Paragraphs>289</Paragraphs>
  <Slides>26</Slides>
  <Notes>17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Socio-cultural-historical aspects of  Enggano linguistic variations:   a preliminary observation  </vt:lpstr>
      <vt:lpstr>Outline</vt:lpstr>
      <vt:lpstr>Enggano: a socio-cultural-historical overview traditional social structure</vt:lpstr>
      <vt:lpstr>Enggano: a socio-cultural-historical overview Migration and language contact</vt:lpstr>
      <vt:lpstr>Pulau Dua (now) …</vt:lpstr>
      <vt:lpstr>Contemporary Enggano: social networks and migrants</vt:lpstr>
      <vt:lpstr>Enggano: a socio-cultural-historical overview Demography</vt:lpstr>
      <vt:lpstr>Demography</vt:lpstr>
      <vt:lpstr>Religion</vt:lpstr>
      <vt:lpstr>Enggano linguistic variations</vt:lpstr>
      <vt:lpstr>Methodology &amp; data</vt:lpstr>
      <vt:lpstr>Lexical and phonetic variations: an overview</vt:lpstr>
      <vt:lpstr>Lexical and phonetic variations</vt:lpstr>
      <vt:lpstr>Lexical and phonetic variations</vt:lpstr>
      <vt:lpstr>Lexical and phonetic variations</vt:lpstr>
      <vt:lpstr>Lexical and phonetic variations</vt:lpstr>
      <vt:lpstr>Lexical and phonetic variations</vt:lpstr>
      <vt:lpstr>Generational grammatical variations: </vt:lpstr>
      <vt:lpstr>Prosody and grammatical variations</vt:lpstr>
      <vt:lpstr>Prosody and  grammatical variations</vt:lpstr>
      <vt:lpstr>Prosodic and grammatical variations</vt:lpstr>
      <vt:lpstr>Prosodic and grammatical variations</vt:lpstr>
      <vt:lpstr>DISCUSSION  language change /variation/diversification/endangerment     what do we learn from the Enggano case?</vt:lpstr>
      <vt:lpstr>Identity and language variation</vt:lpstr>
      <vt:lpstr>Generational grammatical  variations: grammaticalization paths </vt:lpstr>
      <vt:lpstr>Further planned investigation …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the Sociolinguistics and sociophonetics of Enggano language variation:   a preliminary observation </dc:title>
  <dc:subject/>
  <dc:creator>Arka I Wayan</dc:creator>
  <cp:keywords/>
  <dc:description/>
  <cp:lastModifiedBy>Arka I Wayan</cp:lastModifiedBy>
  <cp:revision>40</cp:revision>
  <dcterms:created xsi:type="dcterms:W3CDTF">2022-07-02T15:00:02Z</dcterms:created>
  <dcterms:modified xsi:type="dcterms:W3CDTF">2022-07-27T11:29:07Z</dcterms:modified>
  <cp:category/>
</cp:coreProperties>
</file>